
<file path=[Content_Types].xml><?xml version="1.0" encoding="utf-8"?>
<Types xmlns="http://schemas.openxmlformats.org/package/2006/content-types">
  <Default Extension="bin"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4" r:id="rId6"/>
    <p:sldId id="260" r:id="rId7"/>
    <p:sldId id="261" r:id="rId8"/>
    <p:sldId id="265" r:id="rId9"/>
    <p:sldId id="263" r:id="rId1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5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45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F0190-A3DC-2B07-E66E-40F28EDD2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C2BBFD-8624-38C6-23BC-248204BF6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0131F9-377C-6E92-6DFA-BF35C01925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23C049-B4BA-2EE3-EBF4-325A469BF3E7}"/>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47369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C1DD-C5D5-4AB8-815F-9EF1B4505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6385C8-2E91-1850-A5B6-21121C222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FBA49-620C-A80B-BAE0-15D890A271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A5E18F-38A9-8B86-80FF-6B8B5E75222A}"/>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813858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bin"/></Relationships>
</file>

<file path=ppt/slides/_rels/slide2.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bin"/></Relationships>
</file>

<file path=ppt/slides/_rels/slide3.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bin"/></Relationships>
</file>

<file path=ppt/slides/_rels/slide6.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bin"/><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bin"/><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bin"/><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bin"/><Relationship Id="rId5" Type="http://schemas.openxmlformats.org/officeDocument/2006/relationships/image" Target="../media/image15.bin"/><Relationship Id="rId4" Type="http://schemas.openxmlformats.org/officeDocument/2006/relationships/image" Target="../media/image14.bin"/></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1543050"/>
          </a:xfrm>
          <a:prstGeom prst="rect">
            <a:avLst/>
          </a:prstGeom>
          <a:noFill/>
          <a:ln/>
        </p:spPr>
        <p:txBody>
          <a:bodyPr wrap="square" lIns="0" tIns="0" rIns="0" bIns="0" rtlCol="0" anchor="ctr">
            <a:spAutoFit/>
          </a:bodyPr>
          <a:lstStyle/>
          <a:p>
            <a:pPr marL="0" indent="0" algn="ctr">
              <a:buNone/>
            </a:pPr>
            <a:r>
              <a:rPr lang="en-US" sz="4050" b="1" dirty="0">
                <a:solidFill>
                  <a:srgbClr val="FFFFFF"/>
                </a:solidFill>
                <a:latin typeface="Noto Sans" pitchFamily="34" charset="0"/>
                <a:ea typeface="Noto Sans" pitchFamily="34" charset="-122"/>
                <a:cs typeface="Noto Sans" pitchFamily="34" charset="-120"/>
              </a:rPr>
              <a:t>Phân tích dữ liệu chất lượng rượu vang đỏ</a:t>
            </a:r>
            <a:endParaRPr lang="en-US" sz="4050" dirty="0"/>
          </a:p>
        </p:txBody>
      </p:sp>
      <p:sp>
        <p:nvSpPr>
          <p:cNvPr id="4" name="Text 1"/>
          <p:cNvSpPr/>
          <p:nvPr/>
        </p:nvSpPr>
        <p:spPr>
          <a:xfrm>
            <a:off x="2353838" y="2185988"/>
            <a:ext cx="4436297" cy="385763"/>
          </a:xfrm>
          <a:prstGeom prst="rect">
            <a:avLst/>
          </a:prstGeom>
          <a:noFill/>
          <a:ln/>
        </p:spPr>
        <p:txBody>
          <a:bodyPr wrap="none" lIns="0" tIns="0" rIns="0" bIns="0" rtlCol="0" anchor="ctr">
            <a:spAutoFit/>
          </a:bodyPr>
          <a:lstStyle/>
          <a:p>
            <a:pPr marL="0" indent="0" algn="ctr">
              <a:buNone/>
            </a:pPr>
            <a:r>
              <a:rPr lang="en-US" sz="2025" b="1" dirty="0">
                <a:solidFill>
                  <a:srgbClr val="FFFFFF"/>
                </a:solidFill>
                <a:latin typeface="Noto Sans" pitchFamily="34" charset="0"/>
                <a:ea typeface="Noto Sans" pitchFamily="34" charset="-122"/>
                <a:cs typeface="Noto Sans" pitchFamily="34" charset="-120"/>
              </a:rPr>
              <a:t>Ứng dụng cây quyết định và hồi quy</a:t>
            </a:r>
            <a:endParaRPr lang="en-US" sz="2025" dirty="0"/>
          </a:p>
        </p:txBody>
      </p:sp>
      <p:pic>
        <p:nvPicPr>
          <p:cNvPr id="5" name="Image 1" descr="preencoded.png"/>
          <p:cNvPicPr>
            <a:picLocks noChangeAspect="1"/>
          </p:cNvPicPr>
          <p:nvPr/>
        </p:nvPicPr>
        <p:blipFill>
          <a:blip r:embed="rId4"/>
          <a:stretch>
            <a:fillRect/>
          </a:stretch>
        </p:blipFill>
        <p:spPr>
          <a:xfrm>
            <a:off x="5572125" y="1571625"/>
            <a:ext cx="3571875" cy="3571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4000500" cy="385763"/>
          </a:xfrm>
          <a:prstGeom prst="rect">
            <a:avLst/>
          </a:prstGeom>
          <a:noFill/>
          <a:ln/>
        </p:spPr>
        <p:txBody>
          <a:bodyPr wrap="none" lIns="0" tIns="0" rIns="0" bIns="0" rtlCol="0" anchor="ctr">
            <a:spAutoFit/>
          </a:bodyPr>
          <a:lstStyle/>
          <a:p>
            <a:pPr marL="0" indent="0">
              <a:buNone/>
            </a:pPr>
            <a:r>
              <a:rPr lang="en-US" sz="2025" b="1" dirty="0">
                <a:solidFill>
                  <a:srgbClr val="8E0000"/>
                </a:solidFill>
                <a:latin typeface="Noto Sans" pitchFamily="34" charset="0"/>
                <a:ea typeface="Noto Sans" pitchFamily="34" charset="-122"/>
                <a:cs typeface="Noto Sans" pitchFamily="34" charset="-120"/>
              </a:rPr>
              <a:t>Giới thiệu</a:t>
            </a:r>
            <a:endParaRPr lang="en-US" sz="2025" dirty="0"/>
          </a:p>
        </p:txBody>
      </p:sp>
      <p:sp>
        <p:nvSpPr>
          <p:cNvPr id="4" name="Text 1"/>
          <p:cNvSpPr/>
          <p:nvPr/>
        </p:nvSpPr>
        <p:spPr>
          <a:xfrm>
            <a:off x="428625" y="1039416"/>
            <a:ext cx="796584" cy="233958"/>
          </a:xfrm>
          <a:prstGeom prst="rect">
            <a:avLst/>
          </a:prstGeom>
          <a:noFill/>
          <a:ln/>
        </p:spPr>
        <p:txBody>
          <a:bodyPr wrap="none" lIns="0" tIns="0" rIns="0" bIns="0" rtlCol="0" anchor="ctr">
            <a:spAutoFit/>
          </a:bodyPr>
          <a:lstStyle/>
          <a:p>
            <a:pPr marL="0" indent="0">
              <a:buNone/>
            </a:pPr>
            <a:r>
              <a:rPr lang="en-US" sz="1350" b="1" dirty="0">
                <a:solidFill>
                  <a:srgbClr val="333333"/>
                </a:solidFill>
                <a:latin typeface="Noto Sans" pitchFamily="34" charset="0"/>
                <a:ea typeface="Noto Sans" pitchFamily="34" charset="-122"/>
                <a:cs typeface="Noto Sans" pitchFamily="34" charset="-120"/>
              </a:rPr>
              <a:t>Mục tiêu:</a:t>
            </a:r>
            <a:endParaRPr lang="en-US" sz="1350" dirty="0"/>
          </a:p>
        </p:txBody>
      </p:sp>
      <p:sp>
        <p:nvSpPr>
          <p:cNvPr id="5" name="Text 2"/>
          <p:cNvSpPr/>
          <p:nvPr/>
        </p:nvSpPr>
        <p:spPr>
          <a:xfrm>
            <a:off x="1225209" y="1039416"/>
            <a:ext cx="3108061"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Phân tích các yếu tố hóa lý ảnh hưởng </a:t>
            </a:r>
            <a:endParaRPr lang="en-US" sz="1350" dirty="0"/>
          </a:p>
        </p:txBody>
      </p:sp>
      <p:sp>
        <p:nvSpPr>
          <p:cNvPr id="6" name="Text 3"/>
          <p:cNvSpPr/>
          <p:nvPr/>
        </p:nvSpPr>
        <p:spPr>
          <a:xfrm>
            <a:off x="428625" y="1296591"/>
            <a:ext cx="3688938"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đến chất lượng rượu vang đỏ và xây dựng mô </a:t>
            </a:r>
            <a:endParaRPr lang="en-US" sz="1350" dirty="0"/>
          </a:p>
        </p:txBody>
      </p:sp>
      <p:sp>
        <p:nvSpPr>
          <p:cNvPr id="7" name="Text 4"/>
          <p:cNvSpPr/>
          <p:nvPr/>
        </p:nvSpPr>
        <p:spPr>
          <a:xfrm>
            <a:off x="428625" y="1553766"/>
            <a:ext cx="1129857"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hình dự đoán.</a:t>
            </a:r>
            <a:endParaRPr lang="en-US" sz="1350" dirty="0"/>
          </a:p>
        </p:txBody>
      </p:sp>
      <p:sp>
        <p:nvSpPr>
          <p:cNvPr id="8" name="Text 5"/>
          <p:cNvSpPr/>
          <p:nvPr/>
        </p:nvSpPr>
        <p:spPr>
          <a:xfrm>
            <a:off x="428625" y="1953816"/>
            <a:ext cx="1274741" cy="233958"/>
          </a:xfrm>
          <a:prstGeom prst="rect">
            <a:avLst/>
          </a:prstGeom>
          <a:noFill/>
          <a:ln/>
        </p:spPr>
        <p:txBody>
          <a:bodyPr wrap="none" lIns="0" tIns="0" rIns="0" bIns="0" rtlCol="0" anchor="ctr">
            <a:spAutoFit/>
          </a:bodyPr>
          <a:lstStyle/>
          <a:p>
            <a:pPr marL="0" indent="0">
              <a:buNone/>
            </a:pPr>
            <a:r>
              <a:rPr lang="en-US" sz="1350" b="1" dirty="0">
                <a:solidFill>
                  <a:srgbClr val="333333"/>
                </a:solidFill>
                <a:latin typeface="Noto Sans" pitchFamily="34" charset="0"/>
                <a:ea typeface="Noto Sans" pitchFamily="34" charset="-122"/>
                <a:cs typeface="Noto Sans" pitchFamily="34" charset="-120"/>
              </a:rPr>
              <a:t>Nguồn dữ liệu:</a:t>
            </a:r>
            <a:endParaRPr lang="en-US" sz="1350" dirty="0"/>
          </a:p>
        </p:txBody>
      </p:sp>
      <p:sp>
        <p:nvSpPr>
          <p:cNvPr id="9" name="Text 6"/>
          <p:cNvSpPr/>
          <p:nvPr/>
        </p:nvSpPr>
        <p:spPr>
          <a:xfrm>
            <a:off x="1703366" y="1953816"/>
            <a:ext cx="2362070"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Bộ dữ liệu "Wine Quality" với </a:t>
            </a:r>
            <a:endParaRPr lang="en-US" sz="1350" dirty="0"/>
          </a:p>
        </p:txBody>
      </p:sp>
      <p:sp>
        <p:nvSpPr>
          <p:cNvPr id="10" name="Text 7"/>
          <p:cNvSpPr/>
          <p:nvPr/>
        </p:nvSpPr>
        <p:spPr>
          <a:xfrm>
            <a:off x="428625" y="2210991"/>
            <a:ext cx="3316709"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1599 mẫu rượu vang đỏ và 12 thuộc tính.</a:t>
            </a:r>
            <a:endParaRPr lang="en-US" sz="1350" dirty="0"/>
          </a:p>
        </p:txBody>
      </p:sp>
      <p:sp>
        <p:nvSpPr>
          <p:cNvPr id="11" name="Text 8"/>
          <p:cNvSpPr/>
          <p:nvPr/>
        </p:nvSpPr>
        <p:spPr>
          <a:xfrm>
            <a:off x="428625" y="2611041"/>
            <a:ext cx="1944942" cy="233958"/>
          </a:xfrm>
          <a:prstGeom prst="rect">
            <a:avLst/>
          </a:prstGeom>
          <a:noFill/>
          <a:ln/>
        </p:spPr>
        <p:txBody>
          <a:bodyPr wrap="none" lIns="0" tIns="0" rIns="0" bIns="0" rtlCol="0" anchor="ctr">
            <a:spAutoFit/>
          </a:bodyPr>
          <a:lstStyle/>
          <a:p>
            <a:pPr marL="0" indent="0">
              <a:buNone/>
            </a:pPr>
            <a:r>
              <a:rPr lang="en-US" sz="1350" b="1" dirty="0">
                <a:solidFill>
                  <a:srgbClr val="333333"/>
                </a:solidFill>
                <a:latin typeface="Noto Sans" pitchFamily="34" charset="0"/>
                <a:ea typeface="Noto Sans" pitchFamily="34" charset="-122"/>
                <a:cs typeface="Noto Sans" pitchFamily="34" charset="-120"/>
              </a:rPr>
              <a:t>Phương pháp tiếp cận:</a:t>
            </a:r>
            <a:endParaRPr lang="en-US" sz="1350" dirty="0"/>
          </a:p>
        </p:txBody>
      </p:sp>
      <p:sp>
        <p:nvSpPr>
          <p:cNvPr id="12" name="Text 9"/>
          <p:cNvSpPr/>
          <p:nvPr/>
        </p:nvSpPr>
        <p:spPr>
          <a:xfrm>
            <a:off x="428625" y="3000375"/>
            <a:ext cx="4000500" cy="257175"/>
          </a:xfrm>
          <a:prstGeom prst="rect">
            <a:avLst/>
          </a:prstGeom>
          <a:noFill/>
          <a:ln/>
        </p:spPr>
        <p:txBody>
          <a:bodyPr wrap="none" lIns="0" tIns="0" rIns="0" bIns="0" rtlCol="0" anchor="ctr">
            <a:spAutoFit/>
          </a:bodyPr>
          <a:lstStyle/>
          <a:p>
            <a:pPr marL="0" indent="0" algn="l">
              <a:buNone/>
            </a:pPr>
            <a:r>
              <a:rPr lang="en-US" sz="1350" dirty="0">
                <a:solidFill>
                  <a:srgbClr val="333333"/>
                </a:solidFill>
                <a:latin typeface="Noto Sans" pitchFamily="34" charset="0"/>
                <a:ea typeface="Noto Sans" pitchFamily="34" charset="-122"/>
                <a:cs typeface="Noto Sans" pitchFamily="34" charset="-120"/>
              </a:rPr>
              <a:t>Khám phá và phân tích dữ liệu</a:t>
            </a:r>
            <a:endParaRPr lang="en-US" sz="1350" dirty="0"/>
          </a:p>
        </p:txBody>
      </p:sp>
      <p:sp>
        <p:nvSpPr>
          <p:cNvPr id="13" name="Text 10"/>
          <p:cNvSpPr/>
          <p:nvPr/>
        </p:nvSpPr>
        <p:spPr>
          <a:xfrm>
            <a:off x="428625" y="3257550"/>
            <a:ext cx="4000500" cy="257175"/>
          </a:xfrm>
          <a:prstGeom prst="rect">
            <a:avLst/>
          </a:prstGeom>
          <a:noFill/>
          <a:ln/>
        </p:spPr>
        <p:txBody>
          <a:bodyPr wrap="none" lIns="0" tIns="0" rIns="0" bIns="0" rtlCol="0" anchor="ctr">
            <a:spAutoFit/>
          </a:bodyPr>
          <a:lstStyle/>
          <a:p>
            <a:pPr marL="0" indent="0" algn="l">
              <a:buNone/>
            </a:pPr>
            <a:r>
              <a:rPr lang="en-US" sz="1350" dirty="0">
                <a:solidFill>
                  <a:srgbClr val="333333"/>
                </a:solidFill>
                <a:latin typeface="Noto Sans" pitchFamily="34" charset="0"/>
                <a:ea typeface="Noto Sans" pitchFamily="34" charset="-122"/>
                <a:cs typeface="Noto Sans" pitchFamily="34" charset="-120"/>
              </a:rPr>
              <a:t>Trực quan hóa mối quan hệ giữa các biến</a:t>
            </a:r>
            <a:endParaRPr lang="en-US" sz="1350" dirty="0"/>
          </a:p>
        </p:txBody>
      </p:sp>
      <p:sp>
        <p:nvSpPr>
          <p:cNvPr id="14" name="Text 11"/>
          <p:cNvSpPr/>
          <p:nvPr/>
        </p:nvSpPr>
        <p:spPr>
          <a:xfrm>
            <a:off x="428625" y="3514725"/>
            <a:ext cx="4000500" cy="257175"/>
          </a:xfrm>
          <a:prstGeom prst="rect">
            <a:avLst/>
          </a:prstGeom>
          <a:noFill/>
          <a:ln/>
        </p:spPr>
        <p:txBody>
          <a:bodyPr wrap="none" lIns="0" tIns="0" rIns="0" bIns="0" rtlCol="0" anchor="ctr">
            <a:spAutoFit/>
          </a:bodyPr>
          <a:lstStyle/>
          <a:p>
            <a:pPr marL="0" indent="0" algn="l">
              <a:buNone/>
            </a:pPr>
            <a:r>
              <a:rPr lang="en-US" sz="1350" dirty="0">
                <a:solidFill>
                  <a:srgbClr val="333333"/>
                </a:solidFill>
                <a:latin typeface="Noto Sans" pitchFamily="34" charset="0"/>
                <a:ea typeface="Noto Sans" pitchFamily="34" charset="-122"/>
                <a:cs typeface="Noto Sans" pitchFamily="34" charset="-120"/>
              </a:rPr>
              <a:t>Xây dựng mô hình cây quyết định</a:t>
            </a:r>
            <a:endParaRPr lang="en-US" sz="1350" dirty="0"/>
          </a:p>
        </p:txBody>
      </p:sp>
      <p:sp>
        <p:nvSpPr>
          <p:cNvPr id="15" name="Text 12"/>
          <p:cNvSpPr/>
          <p:nvPr/>
        </p:nvSpPr>
        <p:spPr>
          <a:xfrm>
            <a:off x="428625" y="3771900"/>
            <a:ext cx="4000500" cy="257175"/>
          </a:xfrm>
          <a:prstGeom prst="rect">
            <a:avLst/>
          </a:prstGeom>
          <a:noFill/>
          <a:ln/>
        </p:spPr>
        <p:txBody>
          <a:bodyPr wrap="none" lIns="0" tIns="0" rIns="0" bIns="0" rtlCol="0" anchor="ctr">
            <a:spAutoFit/>
          </a:bodyPr>
          <a:lstStyle/>
          <a:p>
            <a:pPr marL="0" indent="0" algn="l">
              <a:buNone/>
            </a:pPr>
            <a:r>
              <a:rPr lang="en-US" sz="1350" dirty="0">
                <a:solidFill>
                  <a:srgbClr val="333333"/>
                </a:solidFill>
                <a:latin typeface="Noto Sans" pitchFamily="34" charset="0"/>
                <a:ea typeface="Noto Sans" pitchFamily="34" charset="-122"/>
                <a:cs typeface="Noto Sans" pitchFamily="34" charset="-120"/>
              </a:rPr>
              <a:t>Xây dựng mô hình hồi quy tuyến tính</a:t>
            </a:r>
            <a:endParaRPr lang="en-US" sz="1350" dirty="0"/>
          </a:p>
        </p:txBody>
      </p:sp>
      <p:sp>
        <p:nvSpPr>
          <p:cNvPr id="16" name="Text 13"/>
          <p:cNvSpPr/>
          <p:nvPr/>
        </p:nvSpPr>
        <p:spPr>
          <a:xfrm>
            <a:off x="428625" y="4029075"/>
            <a:ext cx="4000500" cy="257175"/>
          </a:xfrm>
          <a:prstGeom prst="rect">
            <a:avLst/>
          </a:prstGeom>
          <a:noFill/>
          <a:ln/>
        </p:spPr>
        <p:txBody>
          <a:bodyPr wrap="none" lIns="0" tIns="0" rIns="0" bIns="0" rtlCol="0" anchor="ctr">
            <a:spAutoFit/>
          </a:bodyPr>
          <a:lstStyle/>
          <a:p>
            <a:pPr marL="0" indent="0" algn="l">
              <a:buNone/>
            </a:pPr>
            <a:r>
              <a:rPr lang="en-US" sz="1350" dirty="0">
                <a:solidFill>
                  <a:srgbClr val="333333"/>
                </a:solidFill>
                <a:latin typeface="Noto Sans" pitchFamily="34" charset="0"/>
                <a:ea typeface="Noto Sans" pitchFamily="34" charset="-122"/>
                <a:cs typeface="Noto Sans" pitchFamily="34" charset="-120"/>
              </a:rPr>
              <a:t>So sánh và đánh giá hiệu suất mô hình</a:t>
            </a:r>
            <a:endParaRPr lang="en-US" sz="1350" dirty="0"/>
          </a:p>
        </p:txBody>
      </p:sp>
      <p:pic>
        <p:nvPicPr>
          <p:cNvPr id="17" name="Image 1" descr="preencoded.png"/>
          <p:cNvPicPr>
            <a:picLocks noChangeAspect="1"/>
          </p:cNvPicPr>
          <p:nvPr/>
        </p:nvPicPr>
        <p:blipFill>
          <a:blip r:embed="rId4"/>
          <a:stretch>
            <a:fillRect/>
          </a:stretch>
        </p:blipFill>
        <p:spPr>
          <a:xfrm>
            <a:off x="4929188" y="1089422"/>
            <a:ext cx="3571875" cy="26789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36381"/>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8E0000"/>
                </a:solidFill>
                <a:latin typeface="Noto Sans" pitchFamily="34" charset="0"/>
                <a:ea typeface="Noto Sans" pitchFamily="34" charset="-122"/>
                <a:cs typeface="Noto Sans" pitchFamily="34" charset="-120"/>
              </a:rPr>
              <a:t>Tổng quan dữ liệu</a:t>
            </a:r>
            <a:endParaRPr lang="en-US" sz="2025" dirty="0"/>
          </a:p>
        </p:txBody>
      </p:sp>
      <p:sp>
        <p:nvSpPr>
          <p:cNvPr id="4" name="Text 1"/>
          <p:cNvSpPr/>
          <p:nvPr/>
        </p:nvSpPr>
        <p:spPr>
          <a:xfrm>
            <a:off x="428625" y="1028700"/>
            <a:ext cx="8286750" cy="514350"/>
          </a:xfrm>
          <a:prstGeom prst="rect">
            <a:avLst/>
          </a:prstGeom>
          <a:noFill/>
          <a:ln/>
        </p:spPr>
        <p:txBody>
          <a:bodyPr wrap="squar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Bộ dữ liệu "Wine Quality" chứa 1599 mẫu rượu vang đỏ với 11 thuộc tính hóa lý và 1 thuộc tính mục tiêu (quality).</a:t>
            </a:r>
            <a:endParaRPr lang="en-US" sz="1350" dirty="0"/>
          </a:p>
        </p:txBody>
      </p:sp>
      <p:sp>
        <p:nvSpPr>
          <p:cNvPr id="5" name="Text 2"/>
          <p:cNvSpPr/>
          <p:nvPr/>
        </p:nvSpPr>
        <p:spPr>
          <a:xfrm>
            <a:off x="535781" y="1828800"/>
            <a:ext cx="2547947" cy="257175"/>
          </a:xfrm>
          <a:prstGeom prst="rect">
            <a:avLst/>
          </a:prstGeom>
          <a:noFill/>
          <a:ln/>
        </p:spPr>
        <p:txBody>
          <a:bodyPr wrap="none" lIns="0" tIns="0" rIns="0" bIns="0" rtlCol="0" anchor="ctr">
            <a:spAutoFit/>
          </a:bodyPr>
          <a:lstStyle/>
          <a:p>
            <a:pPr marL="0" indent="0">
              <a:buNone/>
            </a:pPr>
            <a:r>
              <a:rPr lang="en-US" sz="1350" b="1" dirty="0">
                <a:solidFill>
                  <a:srgbClr val="8E0000"/>
                </a:solidFill>
                <a:latin typeface="Noto Sans" pitchFamily="34" charset="0"/>
                <a:ea typeface="Noto Sans" pitchFamily="34" charset="-122"/>
                <a:cs typeface="Noto Sans" pitchFamily="34" charset="-120"/>
              </a:rPr>
              <a:t>Thuộc tính đầu vào</a:t>
            </a:r>
            <a:endParaRPr lang="en-US" sz="1350" dirty="0"/>
          </a:p>
        </p:txBody>
      </p:sp>
      <p:sp>
        <p:nvSpPr>
          <p:cNvPr id="6" name="Text 3"/>
          <p:cNvSpPr/>
          <p:nvPr/>
        </p:nvSpPr>
        <p:spPr>
          <a:xfrm>
            <a:off x="535781" y="2193131"/>
            <a:ext cx="2547947" cy="214313"/>
          </a:xfrm>
          <a:prstGeom prst="rect">
            <a:avLst/>
          </a:prstGeom>
          <a:noFill/>
          <a:ln/>
        </p:spPr>
        <p:txBody>
          <a:bodyPr wrap="none" lIns="0" tIns="0" rIns="0" bIns="0" rtlCol="0" anchor="ctr">
            <a:spAutoFit/>
          </a:bodyPr>
          <a:lstStyle/>
          <a:p>
            <a:pPr marL="0" indent="0" algn="l">
              <a:buNone/>
            </a:pPr>
            <a:r>
              <a:rPr lang="en-US" sz="1046" dirty="0">
                <a:solidFill>
                  <a:srgbClr val="333333"/>
                </a:solidFill>
                <a:latin typeface="Noto Sans" pitchFamily="34" charset="0"/>
                <a:ea typeface="Noto Sans" pitchFamily="34" charset="-122"/>
                <a:cs typeface="Noto Sans" pitchFamily="34" charset="-120"/>
              </a:rPr>
              <a:t>fixed acidity: độ axit cố định</a:t>
            </a:r>
            <a:endParaRPr lang="en-US" sz="1046" dirty="0"/>
          </a:p>
        </p:txBody>
      </p:sp>
      <p:sp>
        <p:nvSpPr>
          <p:cNvPr id="7" name="Text 4"/>
          <p:cNvSpPr/>
          <p:nvPr/>
        </p:nvSpPr>
        <p:spPr>
          <a:xfrm>
            <a:off x="535781" y="2478881"/>
            <a:ext cx="2547947" cy="214313"/>
          </a:xfrm>
          <a:prstGeom prst="rect">
            <a:avLst/>
          </a:prstGeom>
          <a:noFill/>
          <a:ln/>
        </p:spPr>
        <p:txBody>
          <a:bodyPr wrap="none" lIns="0" tIns="0" rIns="0" bIns="0" rtlCol="0" anchor="ctr">
            <a:spAutoFit/>
          </a:bodyPr>
          <a:lstStyle/>
          <a:p>
            <a:pPr marL="0" indent="0" algn="l">
              <a:buNone/>
            </a:pPr>
            <a:r>
              <a:rPr lang="en-US" sz="1046" dirty="0">
                <a:solidFill>
                  <a:srgbClr val="333333"/>
                </a:solidFill>
                <a:latin typeface="Noto Sans" pitchFamily="34" charset="0"/>
                <a:ea typeface="Noto Sans" pitchFamily="34" charset="-122"/>
                <a:cs typeface="Noto Sans" pitchFamily="34" charset="-120"/>
              </a:rPr>
              <a:t>volatile acidity: độ axit dễ bay hơi</a:t>
            </a:r>
            <a:endParaRPr lang="en-US" sz="1046" dirty="0"/>
          </a:p>
        </p:txBody>
      </p:sp>
      <p:sp>
        <p:nvSpPr>
          <p:cNvPr id="8" name="Text 5"/>
          <p:cNvSpPr/>
          <p:nvPr/>
        </p:nvSpPr>
        <p:spPr>
          <a:xfrm>
            <a:off x="535781" y="2764631"/>
            <a:ext cx="2547947" cy="214313"/>
          </a:xfrm>
          <a:prstGeom prst="rect">
            <a:avLst/>
          </a:prstGeom>
          <a:noFill/>
          <a:ln/>
        </p:spPr>
        <p:txBody>
          <a:bodyPr wrap="none" lIns="0" tIns="0" rIns="0" bIns="0" rtlCol="0" anchor="ctr">
            <a:spAutoFit/>
          </a:bodyPr>
          <a:lstStyle/>
          <a:p>
            <a:pPr marL="0" indent="0" algn="l">
              <a:buNone/>
            </a:pPr>
            <a:r>
              <a:rPr lang="en-US" sz="1046" dirty="0">
                <a:solidFill>
                  <a:srgbClr val="333333"/>
                </a:solidFill>
                <a:latin typeface="Noto Sans" pitchFamily="34" charset="0"/>
                <a:ea typeface="Noto Sans" pitchFamily="34" charset="-122"/>
                <a:cs typeface="Noto Sans" pitchFamily="34" charset="-120"/>
              </a:rPr>
              <a:t>citric acid: axit citric</a:t>
            </a:r>
            <a:endParaRPr lang="en-US" sz="1046" dirty="0"/>
          </a:p>
        </p:txBody>
      </p:sp>
      <p:sp>
        <p:nvSpPr>
          <p:cNvPr id="9" name="Text 6"/>
          <p:cNvSpPr/>
          <p:nvPr/>
        </p:nvSpPr>
        <p:spPr>
          <a:xfrm>
            <a:off x="535781" y="3050381"/>
            <a:ext cx="2547947" cy="214313"/>
          </a:xfrm>
          <a:prstGeom prst="rect">
            <a:avLst/>
          </a:prstGeom>
          <a:noFill/>
          <a:ln/>
        </p:spPr>
        <p:txBody>
          <a:bodyPr wrap="none" lIns="0" tIns="0" rIns="0" bIns="0" rtlCol="0" anchor="ctr">
            <a:spAutoFit/>
          </a:bodyPr>
          <a:lstStyle/>
          <a:p>
            <a:pPr marL="0" indent="0" algn="l">
              <a:buNone/>
            </a:pPr>
            <a:r>
              <a:rPr lang="en-US" sz="1046" dirty="0">
                <a:solidFill>
                  <a:srgbClr val="333333"/>
                </a:solidFill>
                <a:latin typeface="Noto Sans" pitchFamily="34" charset="0"/>
                <a:ea typeface="Noto Sans" pitchFamily="34" charset="-122"/>
                <a:cs typeface="Noto Sans" pitchFamily="34" charset="-120"/>
              </a:rPr>
              <a:t>residual sugar: lượng đường còn lại</a:t>
            </a:r>
            <a:endParaRPr lang="en-US" sz="1046" dirty="0"/>
          </a:p>
        </p:txBody>
      </p:sp>
      <p:sp>
        <p:nvSpPr>
          <p:cNvPr id="10" name="Text 7"/>
          <p:cNvSpPr/>
          <p:nvPr/>
        </p:nvSpPr>
        <p:spPr>
          <a:xfrm>
            <a:off x="535781" y="3336131"/>
            <a:ext cx="2547947" cy="214313"/>
          </a:xfrm>
          <a:prstGeom prst="rect">
            <a:avLst/>
          </a:prstGeom>
          <a:noFill/>
          <a:ln/>
        </p:spPr>
        <p:txBody>
          <a:bodyPr wrap="none" lIns="0" tIns="0" rIns="0" bIns="0" rtlCol="0" anchor="ctr">
            <a:spAutoFit/>
          </a:bodyPr>
          <a:lstStyle/>
          <a:p>
            <a:pPr marL="0" indent="0" algn="l">
              <a:buNone/>
            </a:pPr>
            <a:r>
              <a:rPr lang="en-US" sz="1046" dirty="0">
                <a:solidFill>
                  <a:srgbClr val="333333"/>
                </a:solidFill>
                <a:latin typeface="Noto Sans" pitchFamily="34" charset="0"/>
                <a:ea typeface="Noto Sans" pitchFamily="34" charset="-122"/>
                <a:cs typeface="Noto Sans" pitchFamily="34" charset="-120"/>
              </a:rPr>
              <a:t>chlorides: clorua</a:t>
            </a:r>
            <a:endParaRPr lang="en-US" sz="1046" dirty="0"/>
          </a:p>
        </p:txBody>
      </p:sp>
      <p:sp>
        <p:nvSpPr>
          <p:cNvPr id="11" name="Text 8"/>
          <p:cNvSpPr/>
          <p:nvPr/>
        </p:nvSpPr>
        <p:spPr>
          <a:xfrm>
            <a:off x="535781" y="3621881"/>
            <a:ext cx="2547947" cy="428625"/>
          </a:xfrm>
          <a:prstGeom prst="rect">
            <a:avLst/>
          </a:prstGeom>
          <a:noFill/>
          <a:ln/>
        </p:spPr>
        <p:txBody>
          <a:bodyPr wrap="square" lIns="0" tIns="0" rIns="0" bIns="0" rtlCol="0" anchor="ctr">
            <a:spAutoFit/>
          </a:bodyPr>
          <a:lstStyle/>
          <a:p>
            <a:pPr marL="0" indent="0" algn="l">
              <a:buNone/>
            </a:pPr>
            <a:r>
              <a:rPr lang="en-US" sz="1046" dirty="0">
                <a:solidFill>
                  <a:srgbClr val="333333"/>
                </a:solidFill>
                <a:latin typeface="Noto Sans" pitchFamily="34" charset="0"/>
                <a:ea typeface="Noto Sans" pitchFamily="34" charset="-122"/>
                <a:cs typeface="Noto Sans" pitchFamily="34" charset="-120"/>
              </a:rPr>
              <a:t>free sulfur dioxide: lưu huỳnh dioxit tự do</a:t>
            </a:r>
            <a:endParaRPr lang="en-US" sz="1046" dirty="0"/>
          </a:p>
        </p:txBody>
      </p:sp>
      <p:sp>
        <p:nvSpPr>
          <p:cNvPr id="12" name="Text 9"/>
          <p:cNvSpPr/>
          <p:nvPr/>
        </p:nvSpPr>
        <p:spPr>
          <a:xfrm>
            <a:off x="3298041" y="1828800"/>
            <a:ext cx="2547947" cy="428625"/>
          </a:xfrm>
          <a:prstGeom prst="rect">
            <a:avLst/>
          </a:prstGeom>
          <a:noFill/>
          <a:ln/>
        </p:spPr>
        <p:txBody>
          <a:bodyPr wrap="square" lIns="0" tIns="0" rIns="0" bIns="0" rtlCol="0" anchor="ctr">
            <a:spAutoFit/>
          </a:bodyPr>
          <a:lstStyle/>
          <a:p>
            <a:pPr marL="0" indent="0" algn="l">
              <a:buNone/>
            </a:pPr>
            <a:r>
              <a:rPr lang="en-US" sz="1046" dirty="0">
                <a:solidFill>
                  <a:srgbClr val="333333"/>
                </a:solidFill>
                <a:latin typeface="Noto Sans" pitchFamily="34" charset="0"/>
                <a:ea typeface="Noto Sans" pitchFamily="34" charset="-122"/>
                <a:cs typeface="Noto Sans" pitchFamily="34" charset="-120"/>
              </a:rPr>
              <a:t>total sulfur dioxide: tổng lưu huỳnh dioxit</a:t>
            </a:r>
            <a:endParaRPr lang="en-US" sz="1046" dirty="0"/>
          </a:p>
        </p:txBody>
      </p:sp>
      <p:sp>
        <p:nvSpPr>
          <p:cNvPr id="13" name="Text 10"/>
          <p:cNvSpPr/>
          <p:nvPr/>
        </p:nvSpPr>
        <p:spPr>
          <a:xfrm>
            <a:off x="3298041" y="2328863"/>
            <a:ext cx="2547947" cy="214313"/>
          </a:xfrm>
          <a:prstGeom prst="rect">
            <a:avLst/>
          </a:prstGeom>
          <a:noFill/>
          <a:ln/>
        </p:spPr>
        <p:txBody>
          <a:bodyPr wrap="none" lIns="0" tIns="0" rIns="0" bIns="0" rtlCol="0" anchor="ctr">
            <a:spAutoFit/>
          </a:bodyPr>
          <a:lstStyle/>
          <a:p>
            <a:pPr marL="0" indent="0" algn="l">
              <a:buNone/>
            </a:pPr>
            <a:r>
              <a:rPr lang="en-US" sz="1046" dirty="0">
                <a:solidFill>
                  <a:srgbClr val="333333"/>
                </a:solidFill>
                <a:latin typeface="Noto Sans" pitchFamily="34" charset="0"/>
                <a:ea typeface="Noto Sans" pitchFamily="34" charset="-122"/>
                <a:cs typeface="Noto Sans" pitchFamily="34" charset="-120"/>
              </a:rPr>
              <a:t>density: mật độ</a:t>
            </a:r>
            <a:endParaRPr lang="en-US" sz="1046" dirty="0"/>
          </a:p>
        </p:txBody>
      </p:sp>
      <p:sp>
        <p:nvSpPr>
          <p:cNvPr id="14" name="Text 11"/>
          <p:cNvSpPr/>
          <p:nvPr/>
        </p:nvSpPr>
        <p:spPr>
          <a:xfrm>
            <a:off x="3298041" y="2614613"/>
            <a:ext cx="2547947" cy="214313"/>
          </a:xfrm>
          <a:prstGeom prst="rect">
            <a:avLst/>
          </a:prstGeom>
          <a:noFill/>
          <a:ln/>
        </p:spPr>
        <p:txBody>
          <a:bodyPr wrap="none" lIns="0" tIns="0" rIns="0" bIns="0" rtlCol="0" anchor="ctr">
            <a:spAutoFit/>
          </a:bodyPr>
          <a:lstStyle/>
          <a:p>
            <a:pPr marL="0" indent="0" algn="l">
              <a:buNone/>
            </a:pPr>
            <a:r>
              <a:rPr lang="en-US" sz="1046" dirty="0">
                <a:solidFill>
                  <a:srgbClr val="333333"/>
                </a:solidFill>
                <a:latin typeface="Noto Sans" pitchFamily="34" charset="0"/>
                <a:ea typeface="Noto Sans" pitchFamily="34" charset="-122"/>
                <a:cs typeface="Noto Sans" pitchFamily="34" charset="-120"/>
              </a:rPr>
              <a:t>pH: độ pH</a:t>
            </a:r>
            <a:endParaRPr lang="en-US" sz="1046" dirty="0"/>
          </a:p>
        </p:txBody>
      </p:sp>
      <p:sp>
        <p:nvSpPr>
          <p:cNvPr id="15" name="Text 12"/>
          <p:cNvSpPr/>
          <p:nvPr/>
        </p:nvSpPr>
        <p:spPr>
          <a:xfrm>
            <a:off x="3298041" y="2900363"/>
            <a:ext cx="2547947" cy="214313"/>
          </a:xfrm>
          <a:prstGeom prst="rect">
            <a:avLst/>
          </a:prstGeom>
          <a:noFill/>
          <a:ln/>
        </p:spPr>
        <p:txBody>
          <a:bodyPr wrap="none" lIns="0" tIns="0" rIns="0" bIns="0" rtlCol="0" anchor="ctr">
            <a:spAutoFit/>
          </a:bodyPr>
          <a:lstStyle/>
          <a:p>
            <a:pPr marL="0" indent="0" algn="l">
              <a:buNone/>
            </a:pPr>
            <a:r>
              <a:rPr lang="en-US" sz="1046" dirty="0">
                <a:solidFill>
                  <a:srgbClr val="333333"/>
                </a:solidFill>
                <a:latin typeface="Noto Sans" pitchFamily="34" charset="0"/>
                <a:ea typeface="Noto Sans" pitchFamily="34" charset="-122"/>
                <a:cs typeface="Noto Sans" pitchFamily="34" charset="-120"/>
              </a:rPr>
              <a:t>sulphates: sulfat</a:t>
            </a:r>
            <a:endParaRPr lang="en-US" sz="1046" dirty="0"/>
          </a:p>
        </p:txBody>
      </p:sp>
      <p:sp>
        <p:nvSpPr>
          <p:cNvPr id="16" name="Text 13"/>
          <p:cNvSpPr/>
          <p:nvPr/>
        </p:nvSpPr>
        <p:spPr>
          <a:xfrm>
            <a:off x="3298041" y="3186113"/>
            <a:ext cx="2547947" cy="214313"/>
          </a:xfrm>
          <a:prstGeom prst="rect">
            <a:avLst/>
          </a:prstGeom>
          <a:noFill/>
          <a:ln/>
        </p:spPr>
        <p:txBody>
          <a:bodyPr wrap="none" lIns="0" tIns="0" rIns="0" bIns="0" rtlCol="0" anchor="ctr">
            <a:spAutoFit/>
          </a:bodyPr>
          <a:lstStyle/>
          <a:p>
            <a:pPr marL="0" indent="0" algn="l">
              <a:buNone/>
            </a:pPr>
            <a:r>
              <a:rPr lang="en-US" sz="1046" dirty="0">
                <a:solidFill>
                  <a:srgbClr val="333333"/>
                </a:solidFill>
                <a:latin typeface="Noto Sans" pitchFamily="34" charset="0"/>
                <a:ea typeface="Noto Sans" pitchFamily="34" charset="-122"/>
                <a:cs typeface="Noto Sans" pitchFamily="34" charset="-120"/>
              </a:rPr>
              <a:t>alcohol: nồng độ cồn</a:t>
            </a:r>
            <a:endParaRPr lang="en-US" sz="1046" dirty="0"/>
          </a:p>
        </p:txBody>
      </p:sp>
      <p:sp>
        <p:nvSpPr>
          <p:cNvPr id="17" name="Text 14"/>
          <p:cNvSpPr/>
          <p:nvPr/>
        </p:nvSpPr>
        <p:spPr>
          <a:xfrm>
            <a:off x="6060300" y="1828800"/>
            <a:ext cx="2547947" cy="257175"/>
          </a:xfrm>
          <a:prstGeom prst="rect">
            <a:avLst/>
          </a:prstGeom>
          <a:noFill/>
          <a:ln/>
        </p:spPr>
        <p:txBody>
          <a:bodyPr wrap="none" lIns="0" tIns="0" rIns="0" bIns="0" rtlCol="0" anchor="ctr">
            <a:spAutoFit/>
          </a:bodyPr>
          <a:lstStyle/>
          <a:p>
            <a:pPr marL="0" indent="0">
              <a:buNone/>
            </a:pPr>
            <a:r>
              <a:rPr lang="en-US" sz="1350" b="1" dirty="0">
                <a:solidFill>
                  <a:srgbClr val="8E0000"/>
                </a:solidFill>
                <a:latin typeface="Noto Sans" pitchFamily="34" charset="0"/>
                <a:ea typeface="Noto Sans" pitchFamily="34" charset="-122"/>
                <a:cs typeface="Noto Sans" pitchFamily="34" charset="-120"/>
              </a:rPr>
              <a:t>Thuộc tính mục tiêu</a:t>
            </a:r>
            <a:endParaRPr lang="en-US" sz="1350" dirty="0"/>
          </a:p>
        </p:txBody>
      </p:sp>
      <p:sp>
        <p:nvSpPr>
          <p:cNvPr id="18" name="Text 15"/>
          <p:cNvSpPr/>
          <p:nvPr/>
        </p:nvSpPr>
        <p:spPr>
          <a:xfrm>
            <a:off x="6060300" y="2193131"/>
            <a:ext cx="2547947" cy="428625"/>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quality: chất lượng (thang điểm từ 3-8)</a:t>
            </a:r>
            <a:endParaRPr lang="en-US" sz="1046" dirty="0"/>
          </a:p>
        </p:txBody>
      </p:sp>
      <p:pic>
        <p:nvPicPr>
          <p:cNvPr id="21" name="Picture 20">
            <a:extLst>
              <a:ext uri="{FF2B5EF4-FFF2-40B4-BE49-F238E27FC236}">
                <a16:creationId xmlns:a16="http://schemas.microsoft.com/office/drawing/2014/main" id="{B592CB19-6746-0660-A0CB-47FCCEED5051}"/>
              </a:ext>
            </a:extLst>
          </p:cNvPr>
          <p:cNvPicPr>
            <a:picLocks noChangeAspect="1"/>
          </p:cNvPicPr>
          <p:nvPr/>
        </p:nvPicPr>
        <p:blipFill>
          <a:blip r:embed="rId4"/>
          <a:stretch>
            <a:fillRect/>
          </a:stretch>
        </p:blipFill>
        <p:spPr>
          <a:xfrm>
            <a:off x="5607170" y="2828926"/>
            <a:ext cx="2692160" cy="205408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8E0000"/>
                </a:solidFill>
                <a:latin typeface="Noto Sans" pitchFamily="34" charset="0"/>
                <a:ea typeface="Noto Sans" pitchFamily="34" charset="-122"/>
                <a:cs typeface="Noto Sans" pitchFamily="34" charset="-120"/>
              </a:rPr>
              <a:t>Phân tích trực quan hóa dữ liệu</a:t>
            </a:r>
            <a:endParaRPr lang="en-US" sz="2025" dirty="0"/>
          </a:p>
        </p:txBody>
      </p:sp>
      <p:sp>
        <p:nvSpPr>
          <p:cNvPr id="4" name="Text 1"/>
          <p:cNvSpPr/>
          <p:nvPr/>
        </p:nvSpPr>
        <p:spPr>
          <a:xfrm>
            <a:off x="285750" y="814388"/>
            <a:ext cx="8572500" cy="214313"/>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Các biểu đồ trực quan hóa giúp hiểu rõ hơn về phân phối dữ liệu và mối quan hệ giữa các thuộc tính với chất lượng rượu vang.</a:t>
            </a:r>
            <a:endParaRPr lang="en-US" sz="1046" dirty="0"/>
          </a:p>
        </p:txBody>
      </p:sp>
      <p:sp>
        <p:nvSpPr>
          <p:cNvPr id="5" name="Text 2"/>
          <p:cNvSpPr/>
          <p:nvPr/>
        </p:nvSpPr>
        <p:spPr>
          <a:xfrm>
            <a:off x="357188" y="1278731"/>
            <a:ext cx="2714625" cy="235744"/>
          </a:xfrm>
          <a:prstGeom prst="rect">
            <a:avLst/>
          </a:prstGeom>
          <a:noFill/>
          <a:ln/>
        </p:spPr>
        <p:txBody>
          <a:bodyPr wrap="none" lIns="0" tIns="0" rIns="0" bIns="0" rtlCol="0" anchor="ctr">
            <a:spAutoFit/>
          </a:bodyPr>
          <a:lstStyle/>
          <a:p>
            <a:pPr marL="0" indent="0" algn="ctr">
              <a:buNone/>
            </a:pPr>
            <a:r>
              <a:rPr lang="en-US" sz="1238" b="1" dirty="0">
                <a:solidFill>
                  <a:srgbClr val="8E0000"/>
                </a:solidFill>
                <a:latin typeface="Noto Sans" pitchFamily="34" charset="0"/>
                <a:ea typeface="Noto Sans" pitchFamily="34" charset="-122"/>
                <a:cs typeface="Noto Sans" pitchFamily="34" charset="-120"/>
              </a:rPr>
              <a:t>Phân phối các thuộc tính</a:t>
            </a:r>
            <a:endParaRPr lang="en-US" sz="1238" dirty="0"/>
          </a:p>
        </p:txBody>
      </p:sp>
      <p:sp>
        <p:nvSpPr>
          <p:cNvPr id="7" name="Text 3"/>
          <p:cNvSpPr/>
          <p:nvPr/>
        </p:nvSpPr>
        <p:spPr>
          <a:xfrm>
            <a:off x="522288" y="2072873"/>
            <a:ext cx="2714625" cy="385763"/>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Hầu hết các thuộc tính có phân phối lệch phải</a:t>
            </a:r>
            <a:endParaRPr lang="en-US" sz="942" dirty="0"/>
          </a:p>
        </p:txBody>
      </p:sp>
      <p:sp>
        <p:nvSpPr>
          <p:cNvPr id="8" name="Text 4"/>
          <p:cNvSpPr/>
          <p:nvPr/>
        </p:nvSpPr>
        <p:spPr>
          <a:xfrm>
            <a:off x="522287" y="2758669"/>
            <a:ext cx="2714625" cy="385763"/>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Chất lượng rượu tập trung chủ yếu ở mức 5-6</a:t>
            </a:r>
            <a:endParaRPr lang="en-US" sz="942" dirty="0"/>
          </a:p>
        </p:txBody>
      </p:sp>
      <p:pic>
        <p:nvPicPr>
          <p:cNvPr id="18" name="Picture 17">
            <a:extLst>
              <a:ext uri="{FF2B5EF4-FFF2-40B4-BE49-F238E27FC236}">
                <a16:creationId xmlns:a16="http://schemas.microsoft.com/office/drawing/2014/main" id="{1066822F-436C-92C3-11DF-5236E1348DB4}"/>
              </a:ext>
            </a:extLst>
          </p:cNvPr>
          <p:cNvPicPr>
            <a:picLocks noChangeAspect="1"/>
          </p:cNvPicPr>
          <p:nvPr/>
        </p:nvPicPr>
        <p:blipFill>
          <a:blip r:embed="rId4"/>
          <a:stretch>
            <a:fillRect/>
          </a:stretch>
        </p:blipFill>
        <p:spPr>
          <a:xfrm>
            <a:off x="3996822" y="1171576"/>
            <a:ext cx="2887404" cy="38647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69555-650F-222C-B317-19E0C039AF0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BF2AAA1-5B0C-F9C2-0B58-DE805F534CAC}"/>
              </a:ext>
            </a:extLst>
          </p:cNvPr>
          <p:cNvPicPr>
            <a:picLocks noChangeAspect="1"/>
          </p:cNvPicPr>
          <p:nvPr/>
        </p:nvPicPr>
        <p:blipFill>
          <a:blip r:embed="rId3"/>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B815979B-1882-FF41-CD3F-F5A7783FC64F}"/>
              </a:ext>
            </a:extLst>
          </p:cNvPr>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8E0000"/>
                </a:solidFill>
                <a:latin typeface="Noto Sans" pitchFamily="34" charset="0"/>
                <a:ea typeface="Noto Sans" pitchFamily="34" charset="-122"/>
                <a:cs typeface="Noto Sans" pitchFamily="34" charset="-120"/>
              </a:rPr>
              <a:t>Phân tích trực quan hóa dữ liệu</a:t>
            </a:r>
            <a:endParaRPr lang="en-US" sz="2025" dirty="0"/>
          </a:p>
        </p:txBody>
      </p:sp>
      <p:sp>
        <p:nvSpPr>
          <p:cNvPr id="4" name="Text 1">
            <a:extLst>
              <a:ext uri="{FF2B5EF4-FFF2-40B4-BE49-F238E27FC236}">
                <a16:creationId xmlns:a16="http://schemas.microsoft.com/office/drawing/2014/main" id="{26A8DE6E-BBC6-E766-C600-FBD84246232B}"/>
              </a:ext>
            </a:extLst>
          </p:cNvPr>
          <p:cNvSpPr/>
          <p:nvPr/>
        </p:nvSpPr>
        <p:spPr>
          <a:xfrm>
            <a:off x="285750" y="814388"/>
            <a:ext cx="8572500" cy="214313"/>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Các biểu đồ trực quan hóa giúp hiểu rõ hơn về phân phối dữ liệu và mối quan hệ giữa các thuộc tính với chất lượng rượu vang.</a:t>
            </a:r>
            <a:endParaRPr lang="en-US" sz="1046" dirty="0"/>
          </a:p>
        </p:txBody>
      </p:sp>
      <p:sp>
        <p:nvSpPr>
          <p:cNvPr id="13" name="Text 8">
            <a:extLst>
              <a:ext uri="{FF2B5EF4-FFF2-40B4-BE49-F238E27FC236}">
                <a16:creationId xmlns:a16="http://schemas.microsoft.com/office/drawing/2014/main" id="{8ADF07B9-707C-3DD7-4A25-64B9252F55EB}"/>
              </a:ext>
            </a:extLst>
          </p:cNvPr>
          <p:cNvSpPr/>
          <p:nvPr/>
        </p:nvSpPr>
        <p:spPr>
          <a:xfrm>
            <a:off x="3087688" y="1278731"/>
            <a:ext cx="2714625" cy="235744"/>
          </a:xfrm>
          <a:prstGeom prst="rect">
            <a:avLst/>
          </a:prstGeom>
          <a:noFill/>
          <a:ln/>
        </p:spPr>
        <p:txBody>
          <a:bodyPr wrap="none" lIns="0" tIns="0" rIns="0" bIns="0" rtlCol="0" anchor="ctr">
            <a:spAutoFit/>
          </a:bodyPr>
          <a:lstStyle/>
          <a:p>
            <a:pPr marL="0" indent="0" algn="ctr">
              <a:buNone/>
            </a:pPr>
            <a:r>
              <a:rPr lang="en-US" sz="1238" b="1" dirty="0">
                <a:solidFill>
                  <a:srgbClr val="8E0000"/>
                </a:solidFill>
                <a:latin typeface="Noto Sans" pitchFamily="34" charset="0"/>
                <a:ea typeface="Noto Sans" pitchFamily="34" charset="-122"/>
                <a:cs typeface="Noto Sans" pitchFamily="34" charset="-120"/>
              </a:rPr>
              <a:t>Ma trận tương quan</a:t>
            </a:r>
            <a:endParaRPr lang="en-US" sz="1238" dirty="0"/>
          </a:p>
        </p:txBody>
      </p:sp>
      <p:pic>
        <p:nvPicPr>
          <p:cNvPr id="14" name="Image 3" descr="preencoded.png">
            <a:extLst>
              <a:ext uri="{FF2B5EF4-FFF2-40B4-BE49-F238E27FC236}">
                <a16:creationId xmlns:a16="http://schemas.microsoft.com/office/drawing/2014/main" id="{9F532541-14ED-F186-9746-8AC3F0C09536}"/>
              </a:ext>
            </a:extLst>
          </p:cNvPr>
          <p:cNvPicPr>
            <a:picLocks noChangeAspect="1"/>
          </p:cNvPicPr>
          <p:nvPr/>
        </p:nvPicPr>
        <p:blipFill>
          <a:blip r:embed="rId4"/>
          <a:stretch>
            <a:fillRect/>
          </a:stretch>
        </p:blipFill>
        <p:spPr>
          <a:xfrm>
            <a:off x="3995738" y="1718072"/>
            <a:ext cx="4022405" cy="3352005"/>
          </a:xfrm>
          <a:prstGeom prst="rect">
            <a:avLst/>
          </a:prstGeom>
        </p:spPr>
      </p:pic>
      <p:sp>
        <p:nvSpPr>
          <p:cNvPr id="15" name="Text 9">
            <a:extLst>
              <a:ext uri="{FF2B5EF4-FFF2-40B4-BE49-F238E27FC236}">
                <a16:creationId xmlns:a16="http://schemas.microsoft.com/office/drawing/2014/main" id="{F8A23D8F-EABB-D9C5-8A8E-559174CAB56A}"/>
              </a:ext>
            </a:extLst>
          </p:cNvPr>
          <p:cNvSpPr/>
          <p:nvPr/>
        </p:nvSpPr>
        <p:spPr>
          <a:xfrm>
            <a:off x="1125857" y="3096814"/>
            <a:ext cx="2714625" cy="385763"/>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Tương quan dương mạnh nhất: alcohol (0.48)</a:t>
            </a:r>
            <a:endParaRPr lang="en-US" sz="942" dirty="0"/>
          </a:p>
        </p:txBody>
      </p:sp>
      <p:sp>
        <p:nvSpPr>
          <p:cNvPr id="16" name="Text 10">
            <a:extLst>
              <a:ext uri="{FF2B5EF4-FFF2-40B4-BE49-F238E27FC236}">
                <a16:creationId xmlns:a16="http://schemas.microsoft.com/office/drawing/2014/main" id="{5907F6AC-D822-73B0-F878-7A504CF66A8A}"/>
              </a:ext>
            </a:extLst>
          </p:cNvPr>
          <p:cNvSpPr/>
          <p:nvPr/>
        </p:nvSpPr>
        <p:spPr>
          <a:xfrm>
            <a:off x="1125857" y="3943349"/>
            <a:ext cx="2714625" cy="385763"/>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Tương quan âm mạnh nhất: volatile acidity (-0.39)</a:t>
            </a:r>
            <a:endParaRPr lang="en-US" sz="942" dirty="0"/>
          </a:p>
        </p:txBody>
      </p:sp>
    </p:spTree>
    <p:extLst>
      <p:ext uri="{BB962C8B-B14F-4D97-AF65-F5344CB8AC3E}">
        <p14:creationId xmlns:p14="http://schemas.microsoft.com/office/powerpoint/2010/main" val="148951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4000500" cy="385763"/>
          </a:xfrm>
          <a:prstGeom prst="rect">
            <a:avLst/>
          </a:prstGeom>
          <a:noFill/>
          <a:ln/>
        </p:spPr>
        <p:txBody>
          <a:bodyPr wrap="none" lIns="0" tIns="0" rIns="0" bIns="0" rtlCol="0" anchor="ctr">
            <a:spAutoFit/>
          </a:bodyPr>
          <a:lstStyle/>
          <a:p>
            <a:pPr marL="0" indent="0">
              <a:buNone/>
            </a:pPr>
            <a:r>
              <a:rPr lang="en-US" sz="2025" b="1" dirty="0">
                <a:solidFill>
                  <a:srgbClr val="8E0000"/>
                </a:solidFill>
                <a:latin typeface="Noto Sans" pitchFamily="34" charset="0"/>
                <a:ea typeface="Noto Sans" pitchFamily="34" charset="-122"/>
                <a:cs typeface="Noto Sans" pitchFamily="34" charset="-120"/>
              </a:rPr>
              <a:t>Mô hình cây quyết định</a:t>
            </a:r>
            <a:endParaRPr lang="en-US" sz="2025" dirty="0"/>
          </a:p>
        </p:txBody>
      </p:sp>
      <p:sp>
        <p:nvSpPr>
          <p:cNvPr id="4" name="Text 1"/>
          <p:cNvSpPr/>
          <p:nvPr/>
        </p:nvSpPr>
        <p:spPr>
          <a:xfrm>
            <a:off x="428625" y="1037630"/>
            <a:ext cx="1012431" cy="194667"/>
          </a:xfrm>
          <a:prstGeom prst="rect">
            <a:avLst/>
          </a:prstGeom>
          <a:noFill/>
          <a:ln/>
        </p:spPr>
        <p:txBody>
          <a:bodyPr wrap="none" lIns="0" tIns="0" rIns="0" bIns="0" rtlCol="0" anchor="ctr">
            <a:spAutoFit/>
          </a:bodyPr>
          <a:lstStyle/>
          <a:p>
            <a:pPr marL="0" indent="0">
              <a:buNone/>
            </a:pPr>
            <a:r>
              <a:rPr lang="en-US" sz="1046" b="1" dirty="0">
                <a:solidFill>
                  <a:srgbClr val="333333"/>
                </a:solidFill>
                <a:latin typeface="Noto Sans" pitchFamily="34" charset="0"/>
                <a:ea typeface="Noto Sans" pitchFamily="34" charset="-122"/>
                <a:cs typeface="Noto Sans" pitchFamily="34" charset="-120"/>
              </a:rPr>
              <a:t>Phương pháp:</a:t>
            </a:r>
            <a:endParaRPr lang="en-US" sz="1046" dirty="0"/>
          </a:p>
        </p:txBody>
      </p:sp>
      <p:sp>
        <p:nvSpPr>
          <p:cNvPr id="5" name="Text 2"/>
          <p:cNvSpPr/>
          <p:nvPr/>
        </p:nvSpPr>
        <p:spPr>
          <a:xfrm>
            <a:off x="1441056" y="1037630"/>
            <a:ext cx="2711918" cy="194667"/>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 Sử dụng DecisionTreeClassifier từ scikit-</a:t>
            </a:r>
            <a:endParaRPr lang="en-US" sz="1046" dirty="0"/>
          </a:p>
        </p:txBody>
      </p:sp>
      <p:sp>
        <p:nvSpPr>
          <p:cNvPr id="6" name="Text 3"/>
          <p:cNvSpPr/>
          <p:nvPr/>
        </p:nvSpPr>
        <p:spPr>
          <a:xfrm>
            <a:off x="428625" y="1251942"/>
            <a:ext cx="2743367" cy="194667"/>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learn để phân loại chất lượng rượu vang.</a:t>
            </a:r>
            <a:endParaRPr lang="en-US" sz="1046" dirty="0"/>
          </a:p>
        </p:txBody>
      </p:sp>
      <p:sp>
        <p:nvSpPr>
          <p:cNvPr id="7" name="Text 4"/>
          <p:cNvSpPr/>
          <p:nvPr/>
        </p:nvSpPr>
        <p:spPr>
          <a:xfrm>
            <a:off x="428625" y="1573411"/>
            <a:ext cx="735667" cy="194667"/>
          </a:xfrm>
          <a:prstGeom prst="rect">
            <a:avLst/>
          </a:prstGeom>
          <a:noFill/>
          <a:ln/>
        </p:spPr>
        <p:txBody>
          <a:bodyPr wrap="none" lIns="0" tIns="0" rIns="0" bIns="0" rtlCol="0" anchor="ctr">
            <a:spAutoFit/>
          </a:bodyPr>
          <a:lstStyle/>
          <a:p>
            <a:pPr marL="0" indent="0">
              <a:buNone/>
            </a:pPr>
            <a:r>
              <a:rPr lang="en-US" sz="1046" b="1" dirty="0">
                <a:solidFill>
                  <a:srgbClr val="333333"/>
                </a:solidFill>
                <a:latin typeface="Noto Sans" pitchFamily="34" charset="0"/>
                <a:ea typeface="Noto Sans" pitchFamily="34" charset="-122"/>
                <a:cs typeface="Noto Sans" pitchFamily="34" charset="-120"/>
              </a:rPr>
              <a:t>Tiền xử lý:</a:t>
            </a:r>
            <a:endParaRPr lang="en-US" sz="1046" dirty="0"/>
          </a:p>
        </p:txBody>
      </p:sp>
      <p:sp>
        <p:nvSpPr>
          <p:cNvPr id="8" name="Text 5"/>
          <p:cNvSpPr/>
          <p:nvPr/>
        </p:nvSpPr>
        <p:spPr>
          <a:xfrm>
            <a:off x="1164292" y="1573411"/>
            <a:ext cx="3162253" cy="194667"/>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 Chia dữ liệu thành tập huấn luyện (80%) và tập </a:t>
            </a:r>
            <a:endParaRPr lang="en-US" sz="1046" dirty="0"/>
          </a:p>
        </p:txBody>
      </p:sp>
      <p:sp>
        <p:nvSpPr>
          <p:cNvPr id="9" name="Text 6"/>
          <p:cNvSpPr/>
          <p:nvPr/>
        </p:nvSpPr>
        <p:spPr>
          <a:xfrm>
            <a:off x="428625" y="1787723"/>
            <a:ext cx="3920077" cy="194667"/>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kiểm tra (20%), sử dụng stratify để đảm bảo phân phối cân </a:t>
            </a:r>
            <a:endParaRPr lang="en-US" sz="1046" dirty="0"/>
          </a:p>
        </p:txBody>
      </p:sp>
      <p:sp>
        <p:nvSpPr>
          <p:cNvPr id="10" name="Text 7"/>
          <p:cNvSpPr/>
          <p:nvPr/>
        </p:nvSpPr>
        <p:spPr>
          <a:xfrm>
            <a:off x="428625" y="2002036"/>
            <a:ext cx="249752" cy="194667"/>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đối.</a:t>
            </a:r>
            <a:endParaRPr lang="en-US" sz="1046" dirty="0"/>
          </a:p>
        </p:txBody>
      </p:sp>
      <p:sp>
        <p:nvSpPr>
          <p:cNvPr id="11" name="Text 8"/>
          <p:cNvSpPr/>
          <p:nvPr/>
        </p:nvSpPr>
        <p:spPr>
          <a:xfrm>
            <a:off x="428625" y="2323505"/>
            <a:ext cx="1639072" cy="194667"/>
          </a:xfrm>
          <a:prstGeom prst="rect">
            <a:avLst/>
          </a:prstGeom>
          <a:noFill/>
          <a:ln/>
        </p:spPr>
        <p:txBody>
          <a:bodyPr wrap="none" lIns="0" tIns="0" rIns="0" bIns="0" rtlCol="0" anchor="ctr">
            <a:spAutoFit/>
          </a:bodyPr>
          <a:lstStyle/>
          <a:p>
            <a:pPr marL="0" indent="0">
              <a:buNone/>
            </a:pPr>
            <a:r>
              <a:rPr lang="en-US" sz="1046" b="1" dirty="0">
                <a:solidFill>
                  <a:srgbClr val="333333"/>
                </a:solidFill>
                <a:latin typeface="Noto Sans" pitchFamily="34" charset="0"/>
                <a:ea typeface="Noto Sans" pitchFamily="34" charset="-122"/>
                <a:cs typeface="Noto Sans" pitchFamily="34" charset="-120"/>
              </a:rPr>
              <a:t>Thuộc tính quan trọng:</a:t>
            </a:r>
            <a:endParaRPr lang="en-US" sz="1046" dirty="0"/>
          </a:p>
        </p:txBody>
      </p:sp>
      <p:sp>
        <p:nvSpPr>
          <p:cNvPr id="12" name="Text 9"/>
          <p:cNvSpPr/>
          <p:nvPr/>
        </p:nvSpPr>
        <p:spPr>
          <a:xfrm>
            <a:off x="2067697" y="2323505"/>
            <a:ext cx="2270429" cy="194667"/>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 Mô hình xác định alcohol, volatile </a:t>
            </a:r>
            <a:endParaRPr lang="en-US" sz="1046" dirty="0"/>
          </a:p>
        </p:txBody>
      </p:sp>
      <p:sp>
        <p:nvSpPr>
          <p:cNvPr id="13" name="Text 10"/>
          <p:cNvSpPr/>
          <p:nvPr/>
        </p:nvSpPr>
        <p:spPr>
          <a:xfrm>
            <a:off x="428625" y="2537817"/>
            <a:ext cx="3603603" cy="194667"/>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acidity và sulphates là các yếu tố quan trọng nhất ảnh </a:t>
            </a:r>
            <a:endParaRPr lang="en-US" sz="1046" dirty="0"/>
          </a:p>
        </p:txBody>
      </p:sp>
      <p:sp>
        <p:nvSpPr>
          <p:cNvPr id="14" name="Text 11"/>
          <p:cNvSpPr/>
          <p:nvPr/>
        </p:nvSpPr>
        <p:spPr>
          <a:xfrm>
            <a:off x="428625" y="2752130"/>
            <a:ext cx="2276289" cy="194667"/>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hưởng đến chất lượng rượu vang.</a:t>
            </a:r>
            <a:endParaRPr lang="en-US" sz="1046" dirty="0"/>
          </a:p>
        </p:txBody>
      </p:sp>
      <p:sp>
        <p:nvSpPr>
          <p:cNvPr id="15" name="Shape 12"/>
          <p:cNvSpPr/>
          <p:nvPr/>
        </p:nvSpPr>
        <p:spPr>
          <a:xfrm>
            <a:off x="428624" y="3100388"/>
            <a:ext cx="4143375" cy="1400175"/>
          </a:xfrm>
          <a:prstGeom prst="rect">
            <a:avLst/>
          </a:prstGeom>
          <a:solidFill>
            <a:srgbClr val="F9F9F9"/>
          </a:solidFill>
          <a:ln/>
        </p:spPr>
        <p:txBody>
          <a:bodyPr/>
          <a:lstStyle/>
          <a:p>
            <a:endParaRPr lang="en-US"/>
          </a:p>
        </p:txBody>
      </p:sp>
      <p:sp>
        <p:nvSpPr>
          <p:cNvPr id="16" name="Shape 13"/>
          <p:cNvSpPr/>
          <p:nvPr/>
        </p:nvSpPr>
        <p:spPr>
          <a:xfrm>
            <a:off x="428625" y="3100388"/>
            <a:ext cx="28575" cy="1400175"/>
          </a:xfrm>
          <a:prstGeom prst="rect">
            <a:avLst/>
          </a:prstGeom>
          <a:solidFill>
            <a:srgbClr val="C0504D"/>
          </a:solidFill>
          <a:ln/>
        </p:spPr>
        <p:txBody>
          <a:bodyPr/>
          <a:lstStyle/>
          <a:p>
            <a:endParaRPr lang="en-US"/>
          </a:p>
        </p:txBody>
      </p:sp>
      <p:sp>
        <p:nvSpPr>
          <p:cNvPr id="17" name="Text 14"/>
          <p:cNvSpPr/>
          <p:nvPr/>
        </p:nvSpPr>
        <p:spPr>
          <a:xfrm>
            <a:off x="535781" y="3207544"/>
            <a:ext cx="3786188" cy="235744"/>
          </a:xfrm>
          <a:prstGeom prst="rect">
            <a:avLst/>
          </a:prstGeom>
          <a:noFill/>
          <a:ln/>
        </p:spPr>
        <p:txBody>
          <a:bodyPr wrap="none" lIns="0" tIns="0" rIns="0" bIns="0" rtlCol="0" anchor="ctr">
            <a:spAutoFit/>
          </a:bodyPr>
          <a:lstStyle/>
          <a:p>
            <a:pPr marL="0" indent="0">
              <a:buNone/>
            </a:pPr>
            <a:r>
              <a:rPr lang="en-US" sz="1238" b="1" dirty="0">
                <a:solidFill>
                  <a:srgbClr val="8E0000"/>
                </a:solidFill>
                <a:latin typeface="Noto Sans" pitchFamily="34" charset="0"/>
                <a:ea typeface="Noto Sans" pitchFamily="34" charset="-122"/>
                <a:cs typeface="Noto Sans" pitchFamily="34" charset="-120"/>
              </a:rPr>
              <a:t>Kết quả đánh giá</a:t>
            </a:r>
            <a:endParaRPr lang="en-US" sz="1238" dirty="0"/>
          </a:p>
        </p:txBody>
      </p:sp>
      <p:sp>
        <p:nvSpPr>
          <p:cNvPr id="18" name="Text 15"/>
          <p:cNvSpPr/>
          <p:nvPr/>
        </p:nvSpPr>
        <p:spPr>
          <a:xfrm>
            <a:off x="535781" y="3523655"/>
            <a:ext cx="855129" cy="175022"/>
          </a:xfrm>
          <a:prstGeom prst="rect">
            <a:avLst/>
          </a:prstGeom>
          <a:noFill/>
          <a:ln/>
        </p:spPr>
        <p:txBody>
          <a:bodyPr wrap="none" lIns="0" tIns="0" rIns="0" bIns="0" rtlCol="0" anchor="ctr">
            <a:spAutoFit/>
          </a:bodyPr>
          <a:lstStyle/>
          <a:p>
            <a:pPr marL="0" indent="0">
              <a:buNone/>
            </a:pPr>
            <a:r>
              <a:rPr lang="en-US" sz="942" b="1" dirty="0">
                <a:solidFill>
                  <a:srgbClr val="333333"/>
                </a:solidFill>
                <a:latin typeface="Noto Sans" pitchFamily="34" charset="0"/>
                <a:ea typeface="Noto Sans" pitchFamily="34" charset="-122"/>
                <a:cs typeface="Noto Sans" pitchFamily="34" charset="-120"/>
              </a:rPr>
              <a:t>Độ chính xác:</a:t>
            </a:r>
            <a:endParaRPr lang="en-US" sz="942" dirty="0"/>
          </a:p>
        </p:txBody>
      </p:sp>
      <p:sp>
        <p:nvSpPr>
          <p:cNvPr id="19" name="Text 16"/>
          <p:cNvSpPr/>
          <p:nvPr/>
        </p:nvSpPr>
        <p:spPr>
          <a:xfrm>
            <a:off x="1390910" y="3523655"/>
            <a:ext cx="468976"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60.62%</a:t>
            </a:r>
            <a:endParaRPr lang="en-US" sz="942" dirty="0"/>
          </a:p>
        </p:txBody>
      </p:sp>
      <p:sp>
        <p:nvSpPr>
          <p:cNvPr id="20" name="Text 17"/>
          <p:cNvSpPr/>
          <p:nvPr/>
        </p:nvSpPr>
        <p:spPr>
          <a:xfrm>
            <a:off x="535781" y="3752255"/>
            <a:ext cx="1057917" cy="175022"/>
          </a:xfrm>
          <a:prstGeom prst="rect">
            <a:avLst/>
          </a:prstGeom>
          <a:noFill/>
          <a:ln/>
        </p:spPr>
        <p:txBody>
          <a:bodyPr wrap="none" lIns="0" tIns="0" rIns="0" bIns="0" rtlCol="0" anchor="ctr">
            <a:spAutoFit/>
          </a:bodyPr>
          <a:lstStyle/>
          <a:p>
            <a:pPr marL="0" indent="0">
              <a:buNone/>
            </a:pPr>
            <a:r>
              <a:rPr lang="en-US" sz="942" b="1" dirty="0">
                <a:solidFill>
                  <a:srgbClr val="333333"/>
                </a:solidFill>
                <a:latin typeface="Noto Sans" pitchFamily="34" charset="0"/>
                <a:ea typeface="Noto Sans" pitchFamily="34" charset="-122"/>
                <a:cs typeface="Noto Sans" pitchFamily="34" charset="-120"/>
              </a:rPr>
              <a:t>Precision/Recall:</a:t>
            </a:r>
            <a:endParaRPr lang="en-US" sz="942" dirty="0"/>
          </a:p>
        </p:txBody>
      </p:sp>
      <p:sp>
        <p:nvSpPr>
          <p:cNvPr id="21" name="Text 18"/>
          <p:cNvSpPr/>
          <p:nvPr/>
        </p:nvSpPr>
        <p:spPr>
          <a:xfrm>
            <a:off x="1593698" y="3752255"/>
            <a:ext cx="2225864"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Tốt cho lớp 5-6, kém cho lớp 3-4 và 8</a:t>
            </a:r>
            <a:endParaRPr lang="en-US" sz="942" dirty="0"/>
          </a:p>
        </p:txBody>
      </p:sp>
      <p:sp>
        <p:nvSpPr>
          <p:cNvPr id="22" name="Text 19"/>
          <p:cNvSpPr/>
          <p:nvPr/>
        </p:nvSpPr>
        <p:spPr>
          <a:xfrm>
            <a:off x="535781" y="3980855"/>
            <a:ext cx="624827" cy="175022"/>
          </a:xfrm>
          <a:prstGeom prst="rect">
            <a:avLst/>
          </a:prstGeom>
          <a:noFill/>
          <a:ln/>
        </p:spPr>
        <p:txBody>
          <a:bodyPr wrap="none" lIns="0" tIns="0" rIns="0" bIns="0" rtlCol="0" anchor="ctr">
            <a:spAutoFit/>
          </a:bodyPr>
          <a:lstStyle/>
          <a:p>
            <a:pPr marL="0" indent="0">
              <a:buNone/>
            </a:pPr>
            <a:r>
              <a:rPr lang="en-US" sz="942" b="1" dirty="0">
                <a:solidFill>
                  <a:srgbClr val="333333"/>
                </a:solidFill>
                <a:latin typeface="Noto Sans" pitchFamily="34" charset="0"/>
                <a:ea typeface="Noto Sans" pitchFamily="34" charset="-122"/>
                <a:cs typeface="Noto Sans" pitchFamily="34" charset="-120"/>
              </a:rPr>
              <a:t>Nhận xét:</a:t>
            </a:r>
            <a:endParaRPr lang="en-US" sz="942" dirty="0"/>
          </a:p>
        </p:txBody>
      </p:sp>
      <p:sp>
        <p:nvSpPr>
          <p:cNvPr id="23" name="Text 20"/>
          <p:cNvSpPr/>
          <p:nvPr/>
        </p:nvSpPr>
        <p:spPr>
          <a:xfrm>
            <a:off x="1160608" y="3980855"/>
            <a:ext cx="2922436"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Hiệu suất bị ảnh hưởng bởi sự mất cân bằng dữ </a:t>
            </a:r>
            <a:endParaRPr lang="en-US" sz="942" dirty="0"/>
          </a:p>
        </p:txBody>
      </p:sp>
      <p:sp>
        <p:nvSpPr>
          <p:cNvPr id="24" name="Text 21"/>
          <p:cNvSpPr/>
          <p:nvPr/>
        </p:nvSpPr>
        <p:spPr>
          <a:xfrm>
            <a:off x="535781" y="4173736"/>
            <a:ext cx="2341085"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liệu, đặc biệt là các lớp thiểu số (3, 4, 8)</a:t>
            </a:r>
            <a:endParaRPr lang="en-US" sz="942" dirty="0"/>
          </a:p>
        </p:txBody>
      </p:sp>
      <p:pic>
        <p:nvPicPr>
          <p:cNvPr id="28" name="Picture 27">
            <a:extLst>
              <a:ext uri="{FF2B5EF4-FFF2-40B4-BE49-F238E27FC236}">
                <a16:creationId xmlns:a16="http://schemas.microsoft.com/office/drawing/2014/main" id="{AADB3219-E84C-37BB-2785-3B1967012FD9}"/>
              </a:ext>
            </a:extLst>
          </p:cNvPr>
          <p:cNvPicPr>
            <a:picLocks noChangeAspect="1"/>
          </p:cNvPicPr>
          <p:nvPr/>
        </p:nvPicPr>
        <p:blipFill>
          <a:blip r:embed="rId4"/>
          <a:stretch>
            <a:fillRect/>
          </a:stretch>
        </p:blipFill>
        <p:spPr>
          <a:xfrm>
            <a:off x="4429125" y="414997"/>
            <a:ext cx="4415522" cy="27925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072188"/>
          </a:xfrm>
          <a:prstGeom prst="rect">
            <a:avLst/>
          </a:prstGeom>
        </p:spPr>
      </p:pic>
      <p:sp>
        <p:nvSpPr>
          <p:cNvPr id="3" name="Text 0"/>
          <p:cNvSpPr/>
          <p:nvPr/>
        </p:nvSpPr>
        <p:spPr>
          <a:xfrm>
            <a:off x="428625" y="428625"/>
            <a:ext cx="4000500" cy="385763"/>
          </a:xfrm>
          <a:prstGeom prst="rect">
            <a:avLst/>
          </a:prstGeom>
          <a:noFill/>
          <a:ln/>
        </p:spPr>
        <p:txBody>
          <a:bodyPr wrap="none" lIns="0" tIns="0" rIns="0" bIns="0" rtlCol="0" anchor="ctr">
            <a:spAutoFit/>
          </a:bodyPr>
          <a:lstStyle/>
          <a:p>
            <a:pPr marL="0" indent="0">
              <a:buNone/>
            </a:pPr>
            <a:r>
              <a:rPr lang="en-US" sz="2025" b="1" dirty="0">
                <a:solidFill>
                  <a:srgbClr val="8E0000"/>
                </a:solidFill>
                <a:latin typeface="Noto Sans" pitchFamily="34" charset="0"/>
                <a:ea typeface="Noto Sans" pitchFamily="34" charset="-122"/>
                <a:cs typeface="Noto Sans" pitchFamily="34" charset="-120"/>
              </a:rPr>
              <a:t>Mô hình hồi quy tuyến tính</a:t>
            </a:r>
            <a:endParaRPr lang="en-US" sz="2025" dirty="0"/>
          </a:p>
        </p:txBody>
      </p:sp>
      <p:sp>
        <p:nvSpPr>
          <p:cNvPr id="4" name="Text 1"/>
          <p:cNvSpPr/>
          <p:nvPr/>
        </p:nvSpPr>
        <p:spPr>
          <a:xfrm>
            <a:off x="428625" y="1039416"/>
            <a:ext cx="1214912" cy="233958"/>
          </a:xfrm>
          <a:prstGeom prst="rect">
            <a:avLst/>
          </a:prstGeom>
          <a:noFill/>
          <a:ln/>
        </p:spPr>
        <p:txBody>
          <a:bodyPr wrap="none" lIns="0" tIns="0" rIns="0" bIns="0" rtlCol="0" anchor="ctr">
            <a:spAutoFit/>
          </a:bodyPr>
          <a:lstStyle/>
          <a:p>
            <a:pPr marL="0" indent="0">
              <a:buNone/>
            </a:pPr>
            <a:r>
              <a:rPr lang="en-US" sz="1350" b="1" dirty="0">
                <a:solidFill>
                  <a:srgbClr val="333333"/>
                </a:solidFill>
                <a:latin typeface="Noto Sans" pitchFamily="34" charset="0"/>
                <a:ea typeface="Noto Sans" pitchFamily="34" charset="-122"/>
                <a:cs typeface="Noto Sans" pitchFamily="34" charset="-120"/>
              </a:rPr>
              <a:t>Phương pháp:</a:t>
            </a:r>
            <a:endParaRPr lang="en-US" sz="1350" dirty="0"/>
          </a:p>
        </p:txBody>
      </p:sp>
      <p:sp>
        <p:nvSpPr>
          <p:cNvPr id="5" name="Text 2"/>
          <p:cNvSpPr/>
          <p:nvPr/>
        </p:nvSpPr>
        <p:spPr>
          <a:xfrm>
            <a:off x="1643537" y="1039416"/>
            <a:ext cx="2665372"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Xây dựng mô hình hồi quy tuyến </a:t>
            </a:r>
            <a:endParaRPr lang="en-US" sz="1350" dirty="0"/>
          </a:p>
        </p:txBody>
      </p:sp>
      <p:sp>
        <p:nvSpPr>
          <p:cNvPr id="6" name="Text 3"/>
          <p:cNvSpPr/>
          <p:nvPr/>
        </p:nvSpPr>
        <p:spPr>
          <a:xfrm>
            <a:off x="428625" y="1296591"/>
            <a:ext cx="3823525"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tính để dự đoán chất lượng rượu vang như một </a:t>
            </a:r>
            <a:endParaRPr lang="en-US" sz="1350" dirty="0"/>
          </a:p>
        </p:txBody>
      </p:sp>
      <p:sp>
        <p:nvSpPr>
          <p:cNvPr id="7" name="Text 4"/>
          <p:cNvSpPr/>
          <p:nvPr/>
        </p:nvSpPr>
        <p:spPr>
          <a:xfrm>
            <a:off x="428625" y="1553766"/>
            <a:ext cx="1028700"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biến liên tục.</a:t>
            </a:r>
            <a:endParaRPr lang="en-US" sz="1350" dirty="0"/>
          </a:p>
        </p:txBody>
      </p:sp>
      <p:sp>
        <p:nvSpPr>
          <p:cNvPr id="8" name="Text 5"/>
          <p:cNvSpPr/>
          <p:nvPr/>
        </p:nvSpPr>
        <p:spPr>
          <a:xfrm>
            <a:off x="428625" y="1953816"/>
            <a:ext cx="791087" cy="233958"/>
          </a:xfrm>
          <a:prstGeom prst="rect">
            <a:avLst/>
          </a:prstGeom>
          <a:noFill/>
          <a:ln/>
        </p:spPr>
        <p:txBody>
          <a:bodyPr wrap="none" lIns="0" tIns="0" rIns="0" bIns="0" rtlCol="0" anchor="ctr">
            <a:spAutoFit/>
          </a:bodyPr>
          <a:lstStyle/>
          <a:p>
            <a:pPr marL="0" indent="0">
              <a:buNone/>
            </a:pPr>
            <a:r>
              <a:rPr lang="en-US" sz="1350" b="1" dirty="0">
                <a:solidFill>
                  <a:srgbClr val="333333"/>
                </a:solidFill>
                <a:latin typeface="Noto Sans" pitchFamily="34" charset="0"/>
                <a:ea typeface="Noto Sans" pitchFamily="34" charset="-122"/>
                <a:cs typeface="Noto Sans" pitchFamily="34" charset="-120"/>
              </a:rPr>
              <a:t>Ưu điểm:</a:t>
            </a:r>
            <a:endParaRPr lang="en-US" sz="1350" dirty="0"/>
          </a:p>
        </p:txBody>
      </p:sp>
      <p:sp>
        <p:nvSpPr>
          <p:cNvPr id="9" name="Text 6"/>
          <p:cNvSpPr/>
          <p:nvPr/>
        </p:nvSpPr>
        <p:spPr>
          <a:xfrm>
            <a:off x="1219712" y="1953816"/>
            <a:ext cx="2759329"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Cung cấp cái nhìn về mối quan hệ </a:t>
            </a:r>
            <a:endParaRPr lang="en-US" sz="1350" dirty="0"/>
          </a:p>
        </p:txBody>
      </p:sp>
      <p:sp>
        <p:nvSpPr>
          <p:cNvPr id="10" name="Text 7"/>
          <p:cNvSpPr/>
          <p:nvPr/>
        </p:nvSpPr>
        <p:spPr>
          <a:xfrm>
            <a:off x="428625" y="2210991"/>
            <a:ext cx="3981608"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tuyến tính giữa các thuộc tính và chất lượng rượu </a:t>
            </a:r>
            <a:endParaRPr lang="en-US" sz="1350" dirty="0"/>
          </a:p>
        </p:txBody>
      </p:sp>
      <p:sp>
        <p:nvSpPr>
          <p:cNvPr id="11" name="Text 8"/>
          <p:cNvSpPr/>
          <p:nvPr/>
        </p:nvSpPr>
        <p:spPr>
          <a:xfrm>
            <a:off x="428625" y="2468166"/>
            <a:ext cx="440652"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vang.</a:t>
            </a:r>
            <a:endParaRPr lang="en-US" sz="1350" dirty="0"/>
          </a:p>
        </p:txBody>
      </p:sp>
      <p:sp>
        <p:nvSpPr>
          <p:cNvPr id="12" name="Text 9"/>
          <p:cNvSpPr/>
          <p:nvPr/>
        </p:nvSpPr>
        <p:spPr>
          <a:xfrm>
            <a:off x="428625" y="2868216"/>
            <a:ext cx="1620571" cy="233958"/>
          </a:xfrm>
          <a:prstGeom prst="rect">
            <a:avLst/>
          </a:prstGeom>
          <a:noFill/>
          <a:ln/>
        </p:spPr>
        <p:txBody>
          <a:bodyPr wrap="none" lIns="0" tIns="0" rIns="0" bIns="0" rtlCol="0" anchor="ctr">
            <a:spAutoFit/>
          </a:bodyPr>
          <a:lstStyle/>
          <a:p>
            <a:pPr marL="0" indent="0">
              <a:buNone/>
            </a:pPr>
            <a:r>
              <a:rPr lang="en-US" sz="1350" b="1" dirty="0">
                <a:solidFill>
                  <a:srgbClr val="333333"/>
                </a:solidFill>
                <a:latin typeface="Noto Sans" pitchFamily="34" charset="0"/>
                <a:ea typeface="Noto Sans" pitchFamily="34" charset="-122"/>
                <a:cs typeface="Noto Sans" pitchFamily="34" charset="-120"/>
              </a:rPr>
              <a:t>Hiệu suất mô hình:</a:t>
            </a:r>
            <a:endParaRPr lang="en-US" sz="1350" dirty="0"/>
          </a:p>
        </p:txBody>
      </p:sp>
      <p:sp>
        <p:nvSpPr>
          <p:cNvPr id="13" name="Text 10"/>
          <p:cNvSpPr/>
          <p:nvPr/>
        </p:nvSpPr>
        <p:spPr>
          <a:xfrm>
            <a:off x="428625" y="3257550"/>
            <a:ext cx="1845822" cy="214313"/>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Mean Absolute Error (MAE):</a:t>
            </a:r>
            <a:endParaRPr lang="en-US" sz="1046" dirty="0"/>
          </a:p>
        </p:txBody>
      </p:sp>
      <p:sp>
        <p:nvSpPr>
          <p:cNvPr id="14" name="Text 11"/>
          <p:cNvSpPr/>
          <p:nvPr/>
        </p:nvSpPr>
        <p:spPr>
          <a:xfrm>
            <a:off x="2345885" y="3284236"/>
            <a:ext cx="407163" cy="160941"/>
          </a:xfrm>
          <a:prstGeom prst="rect">
            <a:avLst/>
          </a:prstGeom>
          <a:noFill/>
          <a:ln/>
        </p:spPr>
        <p:txBody>
          <a:bodyPr wrap="none" lIns="0" tIns="0" rIns="0" bIns="0" rtlCol="0" anchor="ctr">
            <a:spAutoFit/>
          </a:bodyPr>
          <a:lstStyle/>
          <a:p>
            <a:pPr marL="0" indent="0">
              <a:buNone/>
            </a:pPr>
            <a:r>
              <a:rPr lang="en-US" sz="1046" b="1" dirty="0">
                <a:solidFill>
                  <a:srgbClr val="8E0000"/>
                </a:solidFill>
                <a:latin typeface="Noto Sans" pitchFamily="34" charset="0"/>
                <a:ea typeface="Noto Sans" pitchFamily="34" charset="-122"/>
                <a:cs typeface="Noto Sans" pitchFamily="34" charset="-120"/>
              </a:rPr>
              <a:t>0.</a:t>
            </a:r>
            <a:r>
              <a:rPr lang="vi-VN" sz="1046" b="1" dirty="0">
                <a:solidFill>
                  <a:srgbClr val="8E0000"/>
                </a:solidFill>
                <a:latin typeface="Noto Sans" pitchFamily="34" charset="0"/>
                <a:ea typeface="Noto Sans" pitchFamily="34" charset="-122"/>
                <a:cs typeface="Noto Sans" pitchFamily="34" charset="-120"/>
              </a:rPr>
              <a:t>5005</a:t>
            </a:r>
            <a:endParaRPr lang="en-US" sz="1046" dirty="0"/>
          </a:p>
        </p:txBody>
      </p:sp>
      <p:sp>
        <p:nvSpPr>
          <p:cNvPr id="15" name="Text 12"/>
          <p:cNvSpPr/>
          <p:nvPr/>
        </p:nvSpPr>
        <p:spPr>
          <a:xfrm>
            <a:off x="428625" y="3569986"/>
            <a:ext cx="65" cy="160941"/>
          </a:xfrm>
          <a:prstGeom prst="rect">
            <a:avLst/>
          </a:prstGeom>
          <a:noFill/>
          <a:ln/>
        </p:spPr>
        <p:txBody>
          <a:bodyPr wrap="none" lIns="0" tIns="0" rIns="0" bIns="0" rtlCol="0" anchor="ctr">
            <a:spAutoFit/>
          </a:bodyPr>
          <a:lstStyle/>
          <a:p>
            <a:pPr marL="0" indent="0">
              <a:buNone/>
            </a:pPr>
            <a:endParaRPr lang="en-US" sz="1046" dirty="0"/>
          </a:p>
        </p:txBody>
      </p:sp>
      <p:sp>
        <p:nvSpPr>
          <p:cNvPr id="17" name="Text 14"/>
          <p:cNvSpPr/>
          <p:nvPr/>
        </p:nvSpPr>
        <p:spPr>
          <a:xfrm>
            <a:off x="423509" y="3696890"/>
            <a:ext cx="2240291" cy="214313"/>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Root Mean Squared Error (RMSE):</a:t>
            </a:r>
            <a:endParaRPr lang="en-US" sz="1046" dirty="0"/>
          </a:p>
        </p:txBody>
      </p:sp>
      <p:sp>
        <p:nvSpPr>
          <p:cNvPr id="18" name="Text 15"/>
          <p:cNvSpPr/>
          <p:nvPr/>
        </p:nvSpPr>
        <p:spPr>
          <a:xfrm>
            <a:off x="2740354" y="3682499"/>
            <a:ext cx="407163" cy="160941"/>
          </a:xfrm>
          <a:prstGeom prst="rect">
            <a:avLst/>
          </a:prstGeom>
          <a:noFill/>
          <a:ln/>
        </p:spPr>
        <p:txBody>
          <a:bodyPr wrap="none" lIns="0" tIns="0" rIns="0" bIns="0" rtlCol="0" anchor="ctr">
            <a:spAutoFit/>
          </a:bodyPr>
          <a:lstStyle/>
          <a:p>
            <a:pPr marL="0" indent="0">
              <a:buNone/>
            </a:pPr>
            <a:r>
              <a:rPr lang="en-US" sz="1046" b="1" dirty="0">
                <a:solidFill>
                  <a:srgbClr val="8E0000"/>
                </a:solidFill>
                <a:latin typeface="Noto Sans" pitchFamily="34" charset="0"/>
                <a:ea typeface="Noto Sans" pitchFamily="34" charset="-122"/>
                <a:cs typeface="Noto Sans" pitchFamily="34" charset="-120"/>
              </a:rPr>
              <a:t>0.</a:t>
            </a:r>
            <a:r>
              <a:rPr lang="vi-VN" sz="1046" b="1" dirty="0">
                <a:solidFill>
                  <a:srgbClr val="8E0000"/>
                </a:solidFill>
                <a:latin typeface="Noto Sans" pitchFamily="34" charset="0"/>
                <a:ea typeface="Noto Sans" pitchFamily="34" charset="-122"/>
                <a:cs typeface="Noto Sans" pitchFamily="34" charset="-120"/>
              </a:rPr>
              <a:t>6219</a:t>
            </a:r>
            <a:endParaRPr lang="en-US" sz="1046" dirty="0"/>
          </a:p>
        </p:txBody>
      </p:sp>
      <p:sp>
        <p:nvSpPr>
          <p:cNvPr id="19" name="Text 16"/>
          <p:cNvSpPr/>
          <p:nvPr/>
        </p:nvSpPr>
        <p:spPr>
          <a:xfrm>
            <a:off x="428625" y="4114800"/>
            <a:ext cx="984275" cy="214313"/>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R-squared (R²):</a:t>
            </a:r>
            <a:endParaRPr lang="en-US" sz="1046" dirty="0"/>
          </a:p>
        </p:txBody>
      </p:sp>
      <p:sp>
        <p:nvSpPr>
          <p:cNvPr id="20" name="Text 17"/>
          <p:cNvSpPr/>
          <p:nvPr/>
        </p:nvSpPr>
        <p:spPr>
          <a:xfrm>
            <a:off x="1467084" y="4141486"/>
            <a:ext cx="407163" cy="160941"/>
          </a:xfrm>
          <a:prstGeom prst="rect">
            <a:avLst/>
          </a:prstGeom>
          <a:noFill/>
          <a:ln/>
        </p:spPr>
        <p:txBody>
          <a:bodyPr wrap="none" lIns="0" tIns="0" rIns="0" bIns="0" rtlCol="0" anchor="ctr">
            <a:spAutoFit/>
          </a:bodyPr>
          <a:lstStyle/>
          <a:p>
            <a:pPr marL="0" indent="0">
              <a:buNone/>
            </a:pPr>
            <a:r>
              <a:rPr lang="en-US" sz="1046" b="1" dirty="0">
                <a:solidFill>
                  <a:srgbClr val="8E0000"/>
                </a:solidFill>
                <a:latin typeface="Noto Sans" pitchFamily="34" charset="0"/>
                <a:ea typeface="Noto Sans" pitchFamily="34" charset="-122"/>
                <a:cs typeface="Noto Sans" pitchFamily="34" charset="-120"/>
              </a:rPr>
              <a:t>0.</a:t>
            </a:r>
            <a:r>
              <a:rPr lang="vi-VN" sz="1046" b="1" dirty="0">
                <a:solidFill>
                  <a:srgbClr val="8E0000"/>
                </a:solidFill>
                <a:latin typeface="Noto Sans" pitchFamily="34" charset="0"/>
                <a:ea typeface="Noto Sans" pitchFamily="34" charset="-122"/>
                <a:cs typeface="Noto Sans" pitchFamily="34" charset="-120"/>
              </a:rPr>
              <a:t>4081</a:t>
            </a:r>
            <a:endParaRPr lang="en-US" sz="1046" dirty="0"/>
          </a:p>
        </p:txBody>
      </p:sp>
      <p:sp>
        <p:nvSpPr>
          <p:cNvPr id="21" name="Text 18"/>
          <p:cNvSpPr/>
          <p:nvPr/>
        </p:nvSpPr>
        <p:spPr>
          <a:xfrm>
            <a:off x="428625" y="4482703"/>
            <a:ext cx="833084" cy="233958"/>
          </a:xfrm>
          <a:prstGeom prst="rect">
            <a:avLst/>
          </a:prstGeom>
          <a:noFill/>
          <a:ln/>
        </p:spPr>
        <p:txBody>
          <a:bodyPr wrap="none" lIns="0" tIns="0" rIns="0" bIns="0" rtlCol="0" anchor="ctr">
            <a:spAutoFit/>
          </a:bodyPr>
          <a:lstStyle/>
          <a:p>
            <a:pPr marL="0" indent="0">
              <a:buNone/>
            </a:pPr>
            <a:r>
              <a:rPr lang="en-US" sz="1350" b="1" dirty="0">
                <a:solidFill>
                  <a:srgbClr val="333333"/>
                </a:solidFill>
                <a:latin typeface="Noto Sans" pitchFamily="34" charset="0"/>
                <a:ea typeface="Noto Sans" pitchFamily="34" charset="-122"/>
                <a:cs typeface="Noto Sans" pitchFamily="34" charset="-120"/>
              </a:rPr>
              <a:t>Nhận xét:</a:t>
            </a:r>
            <a:endParaRPr lang="en-US" sz="1350" dirty="0"/>
          </a:p>
        </p:txBody>
      </p:sp>
      <p:sp>
        <p:nvSpPr>
          <p:cNvPr id="22" name="Text 19"/>
          <p:cNvSpPr/>
          <p:nvPr/>
        </p:nvSpPr>
        <p:spPr>
          <a:xfrm>
            <a:off x="1261709" y="4482703"/>
            <a:ext cx="2980506"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Mô hình giải thích được khoảng 40% </a:t>
            </a:r>
            <a:endParaRPr lang="en-US" sz="1350" dirty="0"/>
          </a:p>
        </p:txBody>
      </p:sp>
      <p:sp>
        <p:nvSpPr>
          <p:cNvPr id="23" name="Text 20"/>
          <p:cNvSpPr/>
          <p:nvPr/>
        </p:nvSpPr>
        <p:spPr>
          <a:xfrm>
            <a:off x="428625" y="4739878"/>
            <a:ext cx="3961712"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sự biến động của chất lượng rượu vang, cho thấy </a:t>
            </a:r>
            <a:endParaRPr lang="en-US" sz="1350" dirty="0"/>
          </a:p>
        </p:txBody>
      </p:sp>
      <p:sp>
        <p:nvSpPr>
          <p:cNvPr id="24" name="Text 21"/>
          <p:cNvSpPr/>
          <p:nvPr/>
        </p:nvSpPr>
        <p:spPr>
          <a:xfrm>
            <a:off x="428625" y="4997053"/>
            <a:ext cx="3440497"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còn nhiều yếu tố khác ảnh hưởng đến chất </a:t>
            </a:r>
            <a:endParaRPr lang="en-US" sz="1350" dirty="0"/>
          </a:p>
        </p:txBody>
      </p:sp>
      <p:sp>
        <p:nvSpPr>
          <p:cNvPr id="25" name="Text 22"/>
          <p:cNvSpPr/>
          <p:nvPr/>
        </p:nvSpPr>
        <p:spPr>
          <a:xfrm>
            <a:off x="428625" y="5254228"/>
            <a:ext cx="522777"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lượng.</a:t>
            </a:r>
            <a:endParaRPr lang="en-US" sz="1350" dirty="0"/>
          </a:p>
        </p:txBody>
      </p:sp>
      <p:pic>
        <p:nvPicPr>
          <p:cNvPr id="31" name="Picture 30">
            <a:extLst>
              <a:ext uri="{FF2B5EF4-FFF2-40B4-BE49-F238E27FC236}">
                <a16:creationId xmlns:a16="http://schemas.microsoft.com/office/drawing/2014/main" id="{E18D39AD-F7FB-9AD1-516F-C563C3000832}"/>
              </a:ext>
            </a:extLst>
          </p:cNvPr>
          <p:cNvPicPr>
            <a:picLocks noChangeAspect="1"/>
          </p:cNvPicPr>
          <p:nvPr/>
        </p:nvPicPr>
        <p:blipFill>
          <a:blip r:embed="rId4"/>
          <a:stretch>
            <a:fillRect/>
          </a:stretch>
        </p:blipFill>
        <p:spPr>
          <a:xfrm>
            <a:off x="4504372" y="871435"/>
            <a:ext cx="4223508" cy="2412801"/>
          </a:xfrm>
          <a:prstGeom prst="rect">
            <a:avLst/>
          </a:prstGeom>
        </p:spPr>
      </p:pic>
      <p:sp>
        <p:nvSpPr>
          <p:cNvPr id="34" name="Text 20">
            <a:extLst>
              <a:ext uri="{FF2B5EF4-FFF2-40B4-BE49-F238E27FC236}">
                <a16:creationId xmlns:a16="http://schemas.microsoft.com/office/drawing/2014/main" id="{63E2BDC4-CFCD-26DB-5BE1-2FCB9B7CC96F}"/>
              </a:ext>
            </a:extLst>
          </p:cNvPr>
          <p:cNvSpPr/>
          <p:nvPr/>
        </p:nvSpPr>
        <p:spPr>
          <a:xfrm>
            <a:off x="5459181" y="3590449"/>
            <a:ext cx="1596591" cy="969496"/>
          </a:xfrm>
          <a:prstGeom prst="rect">
            <a:avLst/>
          </a:prstGeom>
          <a:noFill/>
          <a:ln/>
        </p:spPr>
        <p:txBody>
          <a:bodyPr wrap="square" lIns="0" tIns="0" rIns="0" bIns="0" rtlCol="0" anchor="ctr">
            <a:spAutoFit/>
          </a:bodyPr>
          <a:lstStyle/>
          <a:p>
            <a:pPr marL="0" indent="0">
              <a:buNone/>
            </a:pPr>
            <a:r>
              <a:rPr lang="vi-VN" sz="900" dirty="0"/>
              <a:t>Nhận xét 3 biến đầu:</a:t>
            </a:r>
          </a:p>
          <a:p>
            <a:pPr marL="171450" indent="-171450">
              <a:buFont typeface="Arial" panose="020B0604020202020204" pitchFamily="34" charset="0"/>
              <a:buChar char="•"/>
            </a:pPr>
            <a:r>
              <a:rPr lang="vi-VN" sz="900" dirty="0"/>
              <a:t>Alcohol có hệ số dương cao nhất (+0.29).</a:t>
            </a:r>
          </a:p>
          <a:p>
            <a:pPr marL="171450" indent="-171450">
              <a:buFont typeface="Arial" panose="020B0604020202020204" pitchFamily="34" charset="0"/>
              <a:buChar char="•"/>
            </a:pPr>
            <a:r>
              <a:rPr lang="vi-VN" sz="900" dirty="0"/>
              <a:t>Volatile Acidity có hệ số âm lớn nhất (-0.20).</a:t>
            </a:r>
          </a:p>
          <a:p>
            <a:pPr marL="171450" indent="-171450">
              <a:buFont typeface="Arial" panose="020B0604020202020204" pitchFamily="34" charset="0"/>
              <a:buChar char="•"/>
            </a:pPr>
            <a:r>
              <a:rPr lang="vi-VN" sz="900" dirty="0"/>
              <a:t>Sulphates có hệ số dương (+0.10).</a:t>
            </a:r>
          </a:p>
        </p:txBody>
      </p:sp>
      <p:sp>
        <p:nvSpPr>
          <p:cNvPr id="36" name="TextBox 35">
            <a:extLst>
              <a:ext uri="{FF2B5EF4-FFF2-40B4-BE49-F238E27FC236}">
                <a16:creationId xmlns:a16="http://schemas.microsoft.com/office/drawing/2014/main" id="{6FB93FA1-F60E-5BA4-7045-0159F2F22051}"/>
              </a:ext>
            </a:extLst>
          </p:cNvPr>
          <p:cNvSpPr txBox="1"/>
          <p:nvPr/>
        </p:nvSpPr>
        <p:spPr>
          <a:xfrm>
            <a:off x="4901787" y="4559945"/>
            <a:ext cx="3679981" cy="461665"/>
          </a:xfrm>
          <a:prstGeom prst="rect">
            <a:avLst/>
          </a:prstGeom>
          <a:noFill/>
        </p:spPr>
        <p:txBody>
          <a:bodyPr wrap="square">
            <a:spAutoFit/>
          </a:bodyPr>
          <a:lstStyle/>
          <a:p>
            <a:r>
              <a:rPr lang="vi-VN" sz="800" dirty="0"/>
              <a:t>Các hệ số này xác nhận rằng, trong một mối quan hệ tuyến tính, Nồng độ Cồn là đòn bẩy tích cực quan trọng nhất, trong khi Độ Axit Bay hơi là yếu tố gây suy giảm chất lượng mạnh nhất.</a:t>
            </a:r>
            <a:endParaRPr lang="en-US" sz="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F0288-2726-75DE-1356-E1ABBAFD3D4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0081A82-0BC5-8075-A1CA-913E99C60C1F}"/>
              </a:ext>
            </a:extLst>
          </p:cNvPr>
          <p:cNvPicPr>
            <a:picLocks noChangeAspect="1"/>
          </p:cNvPicPr>
          <p:nvPr/>
        </p:nvPicPr>
        <p:blipFill>
          <a:blip r:embed="rId3"/>
          <a:stretch>
            <a:fillRect/>
          </a:stretch>
        </p:blipFill>
        <p:spPr>
          <a:xfrm>
            <a:off x="4461776" y="1831261"/>
            <a:ext cx="5475983" cy="3636395"/>
          </a:xfrm>
          <a:prstGeom prst="rect">
            <a:avLst/>
          </a:prstGeom>
        </p:spPr>
      </p:pic>
      <p:sp>
        <p:nvSpPr>
          <p:cNvPr id="3" name="Text 0">
            <a:extLst>
              <a:ext uri="{FF2B5EF4-FFF2-40B4-BE49-F238E27FC236}">
                <a16:creationId xmlns:a16="http://schemas.microsoft.com/office/drawing/2014/main" id="{C1ABAC95-50B8-F56D-281E-3986999D9866}"/>
              </a:ext>
            </a:extLst>
          </p:cNvPr>
          <p:cNvSpPr/>
          <p:nvPr/>
        </p:nvSpPr>
        <p:spPr>
          <a:xfrm>
            <a:off x="428625" y="465694"/>
            <a:ext cx="4397038" cy="311624"/>
          </a:xfrm>
          <a:prstGeom prst="rect">
            <a:avLst/>
          </a:prstGeom>
          <a:noFill/>
          <a:ln/>
        </p:spPr>
        <p:txBody>
          <a:bodyPr wrap="none" lIns="0" tIns="0" rIns="0" bIns="0" rtlCol="0" anchor="ctr">
            <a:spAutoFit/>
          </a:bodyPr>
          <a:lstStyle/>
          <a:p>
            <a:pPr marL="0" indent="0">
              <a:buNone/>
            </a:pPr>
            <a:r>
              <a:rPr lang="en-US" sz="2025" b="1" dirty="0">
                <a:solidFill>
                  <a:srgbClr val="8E0000"/>
                </a:solidFill>
                <a:latin typeface="Noto Sans" pitchFamily="34" charset="0"/>
                <a:ea typeface="Noto Sans" pitchFamily="34" charset="-122"/>
                <a:cs typeface="Noto Sans" pitchFamily="34" charset="-120"/>
              </a:rPr>
              <a:t>Mô </a:t>
            </a:r>
            <a:r>
              <a:rPr lang="en-US" sz="2025" b="1" dirty="0" err="1">
                <a:solidFill>
                  <a:srgbClr val="8E0000"/>
                </a:solidFill>
                <a:latin typeface="Noto Sans" pitchFamily="34" charset="0"/>
                <a:ea typeface="Noto Sans" pitchFamily="34" charset="-122"/>
                <a:cs typeface="Noto Sans" pitchFamily="34" charset="-120"/>
              </a:rPr>
              <a:t>hình</a:t>
            </a:r>
            <a:r>
              <a:rPr lang="en-US" sz="2025" b="1" dirty="0">
                <a:solidFill>
                  <a:srgbClr val="8E0000"/>
                </a:solidFill>
                <a:latin typeface="Noto Sans" pitchFamily="34" charset="0"/>
                <a:ea typeface="Noto Sans" pitchFamily="34" charset="-122"/>
                <a:cs typeface="Noto Sans" pitchFamily="34" charset="-120"/>
              </a:rPr>
              <a:t> </a:t>
            </a:r>
            <a:r>
              <a:rPr lang="vi-VN" sz="2025" b="1" dirty="0">
                <a:solidFill>
                  <a:srgbClr val="8E0000"/>
                </a:solidFill>
                <a:latin typeface="Noto Sans" pitchFamily="34" charset="0"/>
                <a:ea typeface="Noto Sans" pitchFamily="34" charset="-122"/>
                <a:cs typeface="Noto Sans" pitchFamily="34" charset="-120"/>
              </a:rPr>
              <a:t>Rừng ngẫu nhiên hồi quy</a:t>
            </a:r>
            <a:endParaRPr lang="en-US" sz="2025" dirty="0"/>
          </a:p>
        </p:txBody>
      </p:sp>
      <p:sp>
        <p:nvSpPr>
          <p:cNvPr id="5" name="Text 2">
            <a:extLst>
              <a:ext uri="{FF2B5EF4-FFF2-40B4-BE49-F238E27FC236}">
                <a16:creationId xmlns:a16="http://schemas.microsoft.com/office/drawing/2014/main" id="{C27D7368-44BD-79A8-87A7-D4039C9A9EA8}"/>
              </a:ext>
            </a:extLst>
          </p:cNvPr>
          <p:cNvSpPr/>
          <p:nvPr/>
        </p:nvSpPr>
        <p:spPr>
          <a:xfrm>
            <a:off x="430782" y="935825"/>
            <a:ext cx="4141218" cy="1077218"/>
          </a:xfrm>
          <a:prstGeom prst="rect">
            <a:avLst/>
          </a:prstGeom>
          <a:noFill/>
          <a:ln/>
        </p:spPr>
        <p:txBody>
          <a:bodyPr wrap="square" lIns="0" tIns="0" rIns="0" bIns="0" rtlCol="0" anchor="ctr">
            <a:spAutoFit/>
          </a:bodyPr>
          <a:lstStyle/>
          <a:p>
            <a:r>
              <a:rPr lang="en-US" sz="1000" dirty="0">
                <a:solidFill>
                  <a:srgbClr val="333333"/>
                </a:solidFill>
                <a:latin typeface="Noto Sans" pitchFamily="34" charset="0"/>
                <a:ea typeface="Noto Sans" pitchFamily="34" charset="-122"/>
                <a:cs typeface="Noto Sans" pitchFamily="34" charset="-120"/>
              </a:rPr>
              <a:t> </a:t>
            </a:r>
            <a:r>
              <a:rPr lang="vi-VN" sz="1000" dirty="0"/>
              <a:t>Là một mô hình Ensemble (tập hợp) dựa trên cây quyết định.</a:t>
            </a:r>
          </a:p>
          <a:p>
            <a:r>
              <a:rPr lang="vi-VN" sz="1000" dirty="0"/>
              <a:t>Kết hợp kết quả từ nhiều cây quyết định độc lập để đưa ra dự đoán cuối cùng (trung bình cộng các dự đoán của từng cây đối với bài toán hồi quy).</a:t>
            </a:r>
          </a:p>
          <a:p>
            <a:r>
              <a:rPr lang="vi-VN" sz="1000" dirty="0"/>
              <a:t>Giúp giảm thiểu overfitting và cải thiện tính tổng quát hóa so với một cây quyết định đơn lẻ.</a:t>
            </a:r>
          </a:p>
          <a:p>
            <a:pPr marL="0" indent="0">
              <a:buNone/>
            </a:pPr>
            <a:endParaRPr lang="en-US" sz="1000" dirty="0"/>
          </a:p>
        </p:txBody>
      </p:sp>
      <p:sp>
        <p:nvSpPr>
          <p:cNvPr id="8" name="Text 5">
            <a:extLst>
              <a:ext uri="{FF2B5EF4-FFF2-40B4-BE49-F238E27FC236}">
                <a16:creationId xmlns:a16="http://schemas.microsoft.com/office/drawing/2014/main" id="{A707F14F-0AD1-7FD9-2BBF-F7F133E8A16D}"/>
              </a:ext>
            </a:extLst>
          </p:cNvPr>
          <p:cNvSpPr/>
          <p:nvPr/>
        </p:nvSpPr>
        <p:spPr>
          <a:xfrm>
            <a:off x="428625" y="1953816"/>
            <a:ext cx="791087" cy="233958"/>
          </a:xfrm>
          <a:prstGeom prst="rect">
            <a:avLst/>
          </a:prstGeom>
          <a:noFill/>
          <a:ln/>
        </p:spPr>
        <p:txBody>
          <a:bodyPr wrap="none" lIns="0" tIns="0" rIns="0" bIns="0" rtlCol="0" anchor="ctr">
            <a:spAutoFit/>
          </a:bodyPr>
          <a:lstStyle/>
          <a:p>
            <a:pPr marL="0" indent="0">
              <a:buNone/>
            </a:pPr>
            <a:r>
              <a:rPr lang="en-US" sz="1350" b="1" dirty="0">
                <a:solidFill>
                  <a:srgbClr val="333333"/>
                </a:solidFill>
                <a:latin typeface="Noto Sans" pitchFamily="34" charset="0"/>
                <a:ea typeface="Noto Sans" pitchFamily="34" charset="-122"/>
                <a:cs typeface="Noto Sans" pitchFamily="34" charset="-120"/>
              </a:rPr>
              <a:t>Ưu điểm:</a:t>
            </a:r>
            <a:endParaRPr lang="en-US" sz="1350" dirty="0"/>
          </a:p>
        </p:txBody>
      </p:sp>
      <p:sp>
        <p:nvSpPr>
          <p:cNvPr id="11" name="Text 8">
            <a:extLst>
              <a:ext uri="{FF2B5EF4-FFF2-40B4-BE49-F238E27FC236}">
                <a16:creationId xmlns:a16="http://schemas.microsoft.com/office/drawing/2014/main" id="{AEAD2F8D-C7AD-6B2F-CBB0-E2CA18AB523B}"/>
              </a:ext>
            </a:extLst>
          </p:cNvPr>
          <p:cNvSpPr/>
          <p:nvPr/>
        </p:nvSpPr>
        <p:spPr>
          <a:xfrm>
            <a:off x="428626" y="2200425"/>
            <a:ext cx="3961712" cy="769441"/>
          </a:xfrm>
          <a:prstGeom prst="rect">
            <a:avLst/>
          </a:prstGeom>
          <a:noFill/>
          <a:ln/>
        </p:spPr>
        <p:txBody>
          <a:bodyPr wrap="square" lIns="0" tIns="0" rIns="0" bIns="0" rtlCol="0" anchor="ctr">
            <a:spAutoFit/>
          </a:bodyPr>
          <a:lstStyle/>
          <a:p>
            <a:r>
              <a:rPr lang="vi-VN" sz="1000" dirty="0"/>
              <a:t>Xử lý tốt các mối quan hệ phi tuyến tính giữa các thuộc tính và chất lượng rượu.</a:t>
            </a:r>
          </a:p>
          <a:p>
            <a:r>
              <a:rPr lang="vi-VN" sz="1000" dirty="0"/>
              <a:t>Ít nhạy cảm với nhiễu và các giá trị ngoại lai.</a:t>
            </a:r>
          </a:p>
          <a:p>
            <a:r>
              <a:rPr lang="vi-VN" sz="1000" dirty="0"/>
              <a:t>Cung cấp thước đo Độ quan trọng Đặc trưng (Feature Importance) để giải thích mô hình.</a:t>
            </a:r>
          </a:p>
        </p:txBody>
      </p:sp>
      <p:sp>
        <p:nvSpPr>
          <p:cNvPr id="12" name="Text 9">
            <a:extLst>
              <a:ext uri="{FF2B5EF4-FFF2-40B4-BE49-F238E27FC236}">
                <a16:creationId xmlns:a16="http://schemas.microsoft.com/office/drawing/2014/main" id="{AA4A8619-8E9A-C6CA-C421-6BA5E3BA8968}"/>
              </a:ext>
            </a:extLst>
          </p:cNvPr>
          <p:cNvSpPr/>
          <p:nvPr/>
        </p:nvSpPr>
        <p:spPr>
          <a:xfrm>
            <a:off x="406620" y="3021608"/>
            <a:ext cx="1620571" cy="233958"/>
          </a:xfrm>
          <a:prstGeom prst="rect">
            <a:avLst/>
          </a:prstGeom>
          <a:noFill/>
          <a:ln/>
        </p:spPr>
        <p:txBody>
          <a:bodyPr wrap="none" lIns="0" tIns="0" rIns="0" bIns="0" rtlCol="0" anchor="ctr">
            <a:spAutoFit/>
          </a:bodyPr>
          <a:lstStyle/>
          <a:p>
            <a:pPr marL="0" indent="0">
              <a:buNone/>
            </a:pPr>
            <a:r>
              <a:rPr lang="en-US" sz="1350" b="1" dirty="0">
                <a:solidFill>
                  <a:srgbClr val="333333"/>
                </a:solidFill>
                <a:latin typeface="Noto Sans" pitchFamily="34" charset="0"/>
                <a:ea typeface="Noto Sans" pitchFamily="34" charset="-122"/>
                <a:cs typeface="Noto Sans" pitchFamily="34" charset="-120"/>
              </a:rPr>
              <a:t>Hiệu suất mô hình:</a:t>
            </a:r>
            <a:endParaRPr lang="en-US" sz="1350" dirty="0"/>
          </a:p>
        </p:txBody>
      </p:sp>
      <p:sp>
        <p:nvSpPr>
          <p:cNvPr id="13" name="Text 10">
            <a:extLst>
              <a:ext uri="{FF2B5EF4-FFF2-40B4-BE49-F238E27FC236}">
                <a16:creationId xmlns:a16="http://schemas.microsoft.com/office/drawing/2014/main" id="{FB0332B9-277B-82DE-7B36-EA32C82E72F1}"/>
              </a:ext>
            </a:extLst>
          </p:cNvPr>
          <p:cNvSpPr/>
          <p:nvPr/>
        </p:nvSpPr>
        <p:spPr>
          <a:xfrm>
            <a:off x="428625" y="3257550"/>
            <a:ext cx="1845822" cy="214313"/>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Mean Absolute Error (MAE):</a:t>
            </a:r>
            <a:endParaRPr lang="en-US" sz="1046" dirty="0"/>
          </a:p>
        </p:txBody>
      </p:sp>
      <p:sp>
        <p:nvSpPr>
          <p:cNvPr id="14" name="Text 11">
            <a:extLst>
              <a:ext uri="{FF2B5EF4-FFF2-40B4-BE49-F238E27FC236}">
                <a16:creationId xmlns:a16="http://schemas.microsoft.com/office/drawing/2014/main" id="{4AEEB362-789B-99CE-E463-12CA17A0518D}"/>
              </a:ext>
            </a:extLst>
          </p:cNvPr>
          <p:cNvSpPr/>
          <p:nvPr/>
        </p:nvSpPr>
        <p:spPr>
          <a:xfrm>
            <a:off x="2345885" y="3284236"/>
            <a:ext cx="333425" cy="160941"/>
          </a:xfrm>
          <a:prstGeom prst="rect">
            <a:avLst/>
          </a:prstGeom>
          <a:noFill/>
          <a:ln/>
        </p:spPr>
        <p:txBody>
          <a:bodyPr wrap="none" lIns="0" tIns="0" rIns="0" bIns="0" rtlCol="0" anchor="ctr">
            <a:spAutoFit/>
          </a:bodyPr>
          <a:lstStyle/>
          <a:p>
            <a:pPr marL="0" indent="0">
              <a:buNone/>
            </a:pPr>
            <a:r>
              <a:rPr lang="vi-VN" sz="1046" b="1" dirty="0">
                <a:solidFill>
                  <a:srgbClr val="8E0000"/>
                </a:solidFill>
                <a:latin typeface="Noto Sans" pitchFamily="34" charset="0"/>
                <a:ea typeface="Noto Sans" pitchFamily="34" charset="-122"/>
                <a:cs typeface="Noto Sans" pitchFamily="34" charset="-120"/>
              </a:rPr>
              <a:t>0.425</a:t>
            </a:r>
            <a:endParaRPr lang="en-US" sz="1046" dirty="0"/>
          </a:p>
        </p:txBody>
      </p:sp>
      <p:sp>
        <p:nvSpPr>
          <p:cNvPr id="15" name="Text 12">
            <a:extLst>
              <a:ext uri="{FF2B5EF4-FFF2-40B4-BE49-F238E27FC236}">
                <a16:creationId xmlns:a16="http://schemas.microsoft.com/office/drawing/2014/main" id="{F75C83DD-8D1E-8479-0406-2DE416917533}"/>
              </a:ext>
            </a:extLst>
          </p:cNvPr>
          <p:cNvSpPr/>
          <p:nvPr/>
        </p:nvSpPr>
        <p:spPr>
          <a:xfrm>
            <a:off x="428625" y="3569986"/>
            <a:ext cx="65" cy="160941"/>
          </a:xfrm>
          <a:prstGeom prst="rect">
            <a:avLst/>
          </a:prstGeom>
          <a:noFill/>
          <a:ln/>
        </p:spPr>
        <p:txBody>
          <a:bodyPr wrap="none" lIns="0" tIns="0" rIns="0" bIns="0" rtlCol="0" anchor="ctr">
            <a:spAutoFit/>
          </a:bodyPr>
          <a:lstStyle/>
          <a:p>
            <a:pPr marL="0" indent="0">
              <a:buNone/>
            </a:pPr>
            <a:endParaRPr lang="en-US" sz="1046" dirty="0"/>
          </a:p>
        </p:txBody>
      </p:sp>
      <p:sp>
        <p:nvSpPr>
          <p:cNvPr id="17" name="Text 14">
            <a:extLst>
              <a:ext uri="{FF2B5EF4-FFF2-40B4-BE49-F238E27FC236}">
                <a16:creationId xmlns:a16="http://schemas.microsoft.com/office/drawing/2014/main" id="{BAD66C1B-98B7-8653-AE9E-6567945CC12D}"/>
              </a:ext>
            </a:extLst>
          </p:cNvPr>
          <p:cNvSpPr/>
          <p:nvPr/>
        </p:nvSpPr>
        <p:spPr>
          <a:xfrm>
            <a:off x="423509" y="3696890"/>
            <a:ext cx="2240291" cy="214313"/>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Root Mean Squared Error (RMSE):</a:t>
            </a:r>
            <a:endParaRPr lang="en-US" sz="1046" dirty="0"/>
          </a:p>
        </p:txBody>
      </p:sp>
      <p:sp>
        <p:nvSpPr>
          <p:cNvPr id="18" name="Text 15">
            <a:extLst>
              <a:ext uri="{FF2B5EF4-FFF2-40B4-BE49-F238E27FC236}">
                <a16:creationId xmlns:a16="http://schemas.microsoft.com/office/drawing/2014/main" id="{487F6C25-C101-0518-79D5-0F5F63C6489D}"/>
              </a:ext>
            </a:extLst>
          </p:cNvPr>
          <p:cNvSpPr/>
          <p:nvPr/>
        </p:nvSpPr>
        <p:spPr>
          <a:xfrm>
            <a:off x="2740354" y="3682499"/>
            <a:ext cx="333425" cy="160941"/>
          </a:xfrm>
          <a:prstGeom prst="rect">
            <a:avLst/>
          </a:prstGeom>
          <a:noFill/>
          <a:ln/>
        </p:spPr>
        <p:txBody>
          <a:bodyPr wrap="none" lIns="0" tIns="0" rIns="0" bIns="0" rtlCol="0" anchor="ctr">
            <a:spAutoFit/>
          </a:bodyPr>
          <a:lstStyle/>
          <a:p>
            <a:pPr marL="0" indent="0">
              <a:buNone/>
            </a:pPr>
            <a:r>
              <a:rPr lang="vi-VN" sz="1046" b="1" dirty="0">
                <a:solidFill>
                  <a:srgbClr val="8E0000"/>
                </a:solidFill>
                <a:latin typeface="Noto Sans" pitchFamily="34" charset="0"/>
                <a:ea typeface="Noto Sans" pitchFamily="34" charset="-122"/>
                <a:cs typeface="Noto Sans" pitchFamily="34" charset="-120"/>
              </a:rPr>
              <a:t>0.554</a:t>
            </a:r>
            <a:endParaRPr lang="en-US" sz="1046" dirty="0"/>
          </a:p>
        </p:txBody>
      </p:sp>
      <p:sp>
        <p:nvSpPr>
          <p:cNvPr id="19" name="Text 16">
            <a:extLst>
              <a:ext uri="{FF2B5EF4-FFF2-40B4-BE49-F238E27FC236}">
                <a16:creationId xmlns:a16="http://schemas.microsoft.com/office/drawing/2014/main" id="{4248F62F-3BE3-D227-E83A-B84F7966F2BA}"/>
              </a:ext>
            </a:extLst>
          </p:cNvPr>
          <p:cNvSpPr/>
          <p:nvPr/>
        </p:nvSpPr>
        <p:spPr>
          <a:xfrm>
            <a:off x="428625" y="4114800"/>
            <a:ext cx="984275" cy="214313"/>
          </a:xfrm>
          <a:prstGeom prst="rect">
            <a:avLst/>
          </a:prstGeom>
          <a:noFill/>
          <a:ln/>
        </p:spPr>
        <p:txBody>
          <a:bodyPr wrap="non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R-squared (R²):</a:t>
            </a:r>
            <a:endParaRPr lang="en-US" sz="1046" dirty="0"/>
          </a:p>
        </p:txBody>
      </p:sp>
      <p:sp>
        <p:nvSpPr>
          <p:cNvPr id="20" name="Text 17">
            <a:extLst>
              <a:ext uri="{FF2B5EF4-FFF2-40B4-BE49-F238E27FC236}">
                <a16:creationId xmlns:a16="http://schemas.microsoft.com/office/drawing/2014/main" id="{CF99EE2C-3709-D24D-6E7A-6FBA733F6E2C}"/>
              </a:ext>
            </a:extLst>
          </p:cNvPr>
          <p:cNvSpPr/>
          <p:nvPr/>
        </p:nvSpPr>
        <p:spPr>
          <a:xfrm>
            <a:off x="1467084" y="4141486"/>
            <a:ext cx="333425" cy="160941"/>
          </a:xfrm>
          <a:prstGeom prst="rect">
            <a:avLst/>
          </a:prstGeom>
          <a:noFill/>
          <a:ln/>
        </p:spPr>
        <p:txBody>
          <a:bodyPr wrap="none" lIns="0" tIns="0" rIns="0" bIns="0" rtlCol="0" anchor="ctr">
            <a:spAutoFit/>
          </a:bodyPr>
          <a:lstStyle/>
          <a:p>
            <a:pPr marL="0" indent="0">
              <a:buNone/>
            </a:pPr>
            <a:r>
              <a:rPr lang="en-US" sz="1046" b="1" dirty="0">
                <a:solidFill>
                  <a:srgbClr val="8E0000"/>
                </a:solidFill>
                <a:latin typeface="Noto Sans" pitchFamily="34" charset="0"/>
                <a:ea typeface="Noto Sans" pitchFamily="34" charset="-122"/>
                <a:cs typeface="Noto Sans" pitchFamily="34" charset="-120"/>
              </a:rPr>
              <a:t>0.</a:t>
            </a:r>
            <a:r>
              <a:rPr lang="vi-VN" sz="1046" b="1" dirty="0">
                <a:solidFill>
                  <a:srgbClr val="8E0000"/>
                </a:solidFill>
                <a:latin typeface="Noto Sans" pitchFamily="34" charset="0"/>
                <a:ea typeface="Noto Sans" pitchFamily="34" charset="-122"/>
                <a:cs typeface="Noto Sans" pitchFamily="34" charset="-120"/>
              </a:rPr>
              <a:t>529</a:t>
            </a:r>
            <a:endParaRPr lang="en-US" sz="1046" dirty="0"/>
          </a:p>
        </p:txBody>
      </p:sp>
      <p:sp>
        <p:nvSpPr>
          <p:cNvPr id="21" name="Text 18">
            <a:extLst>
              <a:ext uri="{FF2B5EF4-FFF2-40B4-BE49-F238E27FC236}">
                <a16:creationId xmlns:a16="http://schemas.microsoft.com/office/drawing/2014/main" id="{01586252-AF99-92AB-2170-87040F4D5F68}"/>
              </a:ext>
            </a:extLst>
          </p:cNvPr>
          <p:cNvSpPr/>
          <p:nvPr/>
        </p:nvSpPr>
        <p:spPr>
          <a:xfrm>
            <a:off x="428625" y="4482703"/>
            <a:ext cx="833084" cy="233958"/>
          </a:xfrm>
          <a:prstGeom prst="rect">
            <a:avLst/>
          </a:prstGeom>
          <a:noFill/>
          <a:ln/>
        </p:spPr>
        <p:txBody>
          <a:bodyPr wrap="none" lIns="0" tIns="0" rIns="0" bIns="0" rtlCol="0" anchor="ctr">
            <a:spAutoFit/>
          </a:bodyPr>
          <a:lstStyle/>
          <a:p>
            <a:pPr marL="0" indent="0">
              <a:buNone/>
            </a:pPr>
            <a:r>
              <a:rPr lang="en-US" sz="1350" b="1" dirty="0">
                <a:solidFill>
                  <a:srgbClr val="333333"/>
                </a:solidFill>
                <a:latin typeface="Noto Sans" pitchFamily="34" charset="0"/>
                <a:ea typeface="Noto Sans" pitchFamily="34" charset="-122"/>
                <a:cs typeface="Noto Sans" pitchFamily="34" charset="-120"/>
              </a:rPr>
              <a:t>Nhận xét:</a:t>
            </a:r>
            <a:endParaRPr lang="en-US" sz="1350" dirty="0"/>
          </a:p>
        </p:txBody>
      </p:sp>
      <p:sp>
        <p:nvSpPr>
          <p:cNvPr id="22" name="Text 19">
            <a:extLst>
              <a:ext uri="{FF2B5EF4-FFF2-40B4-BE49-F238E27FC236}">
                <a16:creationId xmlns:a16="http://schemas.microsoft.com/office/drawing/2014/main" id="{2D8F4EAB-CA6C-2FD9-79CE-5299FDD5A26D}"/>
              </a:ext>
            </a:extLst>
          </p:cNvPr>
          <p:cNvSpPr/>
          <p:nvPr/>
        </p:nvSpPr>
        <p:spPr>
          <a:xfrm>
            <a:off x="430782" y="4989277"/>
            <a:ext cx="8023918" cy="369332"/>
          </a:xfrm>
          <a:prstGeom prst="rect">
            <a:avLst/>
          </a:prstGeom>
          <a:noFill/>
          <a:ln/>
        </p:spPr>
        <p:txBody>
          <a:bodyPr wrap="square" lIns="0" tIns="0" rIns="0" bIns="0" rtlCol="0" anchor="ctr">
            <a:spAutoFit/>
          </a:bodyPr>
          <a:lstStyle/>
          <a:p>
            <a:r>
              <a:rPr lang="en-US" sz="1200" dirty="0">
                <a:solidFill>
                  <a:srgbClr val="333333"/>
                </a:solidFill>
                <a:latin typeface="Noto Sans" pitchFamily="34" charset="0"/>
                <a:ea typeface="Noto Sans" pitchFamily="34" charset="-122"/>
                <a:cs typeface="Noto Sans" pitchFamily="34" charset="-120"/>
              </a:rPr>
              <a:t> </a:t>
            </a:r>
            <a:r>
              <a:rPr lang="vi-VN" sz="1200" dirty="0"/>
              <a:t>Kết quả Độ Quan trọng Đặc trưng (Feature Importance) từ mô hình Random Forest củng cố thứ tự tác động: Alcohol &gt; Volatile Acidity &gt; Sulphates, khẳng định các thuộc tính này là trọng tâm trong quy trình sản xuất</a:t>
            </a:r>
            <a:endParaRPr lang="en-US" sz="1200" dirty="0"/>
          </a:p>
        </p:txBody>
      </p:sp>
      <p:pic>
        <p:nvPicPr>
          <p:cNvPr id="1026" name="Picture 2">
            <a:extLst>
              <a:ext uri="{FF2B5EF4-FFF2-40B4-BE49-F238E27FC236}">
                <a16:creationId xmlns:a16="http://schemas.microsoft.com/office/drawing/2014/main" id="{81E05D38-31AC-8B69-25DB-419F7135C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174" y="1567019"/>
            <a:ext cx="4243886" cy="242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968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715000"/>
          </a:xfrm>
          <a:prstGeom prst="rect">
            <a:avLst/>
          </a:prstGeom>
        </p:spPr>
      </p:pic>
      <p:sp>
        <p:nvSpPr>
          <p:cNvPr id="3" name="Text 0"/>
          <p:cNvSpPr/>
          <p:nvPr/>
        </p:nvSpPr>
        <p:spPr>
          <a:xfrm>
            <a:off x="428625" y="428625"/>
            <a:ext cx="4000500" cy="385763"/>
          </a:xfrm>
          <a:prstGeom prst="rect">
            <a:avLst/>
          </a:prstGeom>
          <a:noFill/>
          <a:ln/>
        </p:spPr>
        <p:txBody>
          <a:bodyPr wrap="none" lIns="0" tIns="0" rIns="0" bIns="0" rtlCol="0" anchor="ctr">
            <a:spAutoFit/>
          </a:bodyPr>
          <a:lstStyle/>
          <a:p>
            <a:pPr marL="0" indent="0">
              <a:buNone/>
            </a:pPr>
            <a:r>
              <a:rPr lang="en-US" sz="2025" b="1" dirty="0">
                <a:solidFill>
                  <a:srgbClr val="8E0000"/>
                </a:solidFill>
                <a:latin typeface="Noto Sans" pitchFamily="34" charset="0"/>
                <a:ea typeface="Noto Sans" pitchFamily="34" charset="-122"/>
                <a:cs typeface="Noto Sans" pitchFamily="34" charset="-120"/>
              </a:rPr>
              <a:t>Kết luận và hướng phát triển</a:t>
            </a:r>
            <a:endParaRPr lang="en-US" sz="2025" dirty="0"/>
          </a:p>
        </p:txBody>
      </p:sp>
      <p:pic>
        <p:nvPicPr>
          <p:cNvPr id="4" name="Image 1" descr="preencoded.png"/>
          <p:cNvPicPr>
            <a:picLocks noChangeAspect="1"/>
          </p:cNvPicPr>
          <p:nvPr/>
        </p:nvPicPr>
        <p:blipFill>
          <a:blip r:embed="rId4"/>
          <a:stretch>
            <a:fillRect/>
          </a:stretch>
        </p:blipFill>
        <p:spPr>
          <a:xfrm>
            <a:off x="428625" y="1064419"/>
            <a:ext cx="157163" cy="157163"/>
          </a:xfrm>
          <a:prstGeom prst="rect">
            <a:avLst/>
          </a:prstGeom>
        </p:spPr>
      </p:pic>
      <p:sp>
        <p:nvSpPr>
          <p:cNvPr id="5" name="Text 1"/>
          <p:cNvSpPr/>
          <p:nvPr/>
        </p:nvSpPr>
        <p:spPr>
          <a:xfrm>
            <a:off x="657225" y="1039416"/>
            <a:ext cx="1098575" cy="214313"/>
          </a:xfrm>
          <a:prstGeom prst="rect">
            <a:avLst/>
          </a:prstGeom>
          <a:noFill/>
          <a:ln/>
        </p:spPr>
        <p:txBody>
          <a:bodyPr wrap="non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Các thuộc tính </a:t>
            </a:r>
            <a:endParaRPr lang="en-US" sz="1238" dirty="0"/>
          </a:p>
        </p:txBody>
      </p:sp>
      <p:sp>
        <p:nvSpPr>
          <p:cNvPr id="6" name="Text 2"/>
          <p:cNvSpPr/>
          <p:nvPr/>
        </p:nvSpPr>
        <p:spPr>
          <a:xfrm>
            <a:off x="1755800" y="1039416"/>
            <a:ext cx="569407" cy="214313"/>
          </a:xfrm>
          <a:prstGeom prst="rect">
            <a:avLst/>
          </a:prstGeom>
          <a:noFill/>
          <a:ln/>
        </p:spPr>
        <p:txBody>
          <a:bodyPr wrap="none" lIns="0" tIns="0" rIns="0" bIns="0" rtlCol="0" anchor="ctr">
            <a:spAutoFit/>
          </a:bodyPr>
          <a:lstStyle/>
          <a:p>
            <a:pPr marL="0" indent="0">
              <a:buNone/>
            </a:pPr>
            <a:r>
              <a:rPr lang="en-US" sz="1238" b="1" dirty="0">
                <a:solidFill>
                  <a:srgbClr val="333333"/>
                </a:solidFill>
                <a:latin typeface="Noto Sans" pitchFamily="34" charset="0"/>
                <a:ea typeface="Noto Sans" pitchFamily="34" charset="-122"/>
                <a:cs typeface="Noto Sans" pitchFamily="34" charset="-120"/>
              </a:rPr>
              <a:t>alcohol</a:t>
            </a:r>
            <a:endParaRPr lang="en-US" sz="1238" dirty="0"/>
          </a:p>
        </p:txBody>
      </p:sp>
      <p:sp>
        <p:nvSpPr>
          <p:cNvPr id="7" name="Text 3"/>
          <p:cNvSpPr/>
          <p:nvPr/>
        </p:nvSpPr>
        <p:spPr>
          <a:xfrm>
            <a:off x="2325207" y="1039416"/>
            <a:ext cx="82990" cy="214313"/>
          </a:xfrm>
          <a:prstGeom prst="rect">
            <a:avLst/>
          </a:prstGeom>
          <a:noFill/>
          <a:ln/>
        </p:spPr>
        <p:txBody>
          <a:bodyPr wrap="non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 </a:t>
            </a:r>
            <a:endParaRPr lang="en-US" sz="1238" dirty="0"/>
          </a:p>
        </p:txBody>
      </p:sp>
      <p:sp>
        <p:nvSpPr>
          <p:cNvPr id="8" name="Text 4"/>
          <p:cNvSpPr/>
          <p:nvPr/>
        </p:nvSpPr>
        <p:spPr>
          <a:xfrm>
            <a:off x="2408197" y="1039416"/>
            <a:ext cx="1156115" cy="214313"/>
          </a:xfrm>
          <a:prstGeom prst="rect">
            <a:avLst/>
          </a:prstGeom>
          <a:noFill/>
          <a:ln/>
        </p:spPr>
        <p:txBody>
          <a:bodyPr wrap="none" lIns="0" tIns="0" rIns="0" bIns="0" rtlCol="0" anchor="ctr">
            <a:spAutoFit/>
          </a:bodyPr>
          <a:lstStyle/>
          <a:p>
            <a:pPr marL="0" indent="0">
              <a:buNone/>
            </a:pPr>
            <a:r>
              <a:rPr lang="en-US" sz="1238" b="1" dirty="0">
                <a:solidFill>
                  <a:srgbClr val="333333"/>
                </a:solidFill>
                <a:latin typeface="Noto Sans" pitchFamily="34" charset="0"/>
                <a:ea typeface="Noto Sans" pitchFamily="34" charset="-122"/>
                <a:cs typeface="Noto Sans" pitchFamily="34" charset="-120"/>
              </a:rPr>
              <a:t>volatile acidity</a:t>
            </a:r>
            <a:endParaRPr lang="en-US" sz="1238" dirty="0"/>
          </a:p>
        </p:txBody>
      </p:sp>
      <p:sp>
        <p:nvSpPr>
          <p:cNvPr id="9" name="Text 5"/>
          <p:cNvSpPr/>
          <p:nvPr/>
        </p:nvSpPr>
        <p:spPr>
          <a:xfrm>
            <a:off x="3564313" y="1039416"/>
            <a:ext cx="208871" cy="214313"/>
          </a:xfrm>
          <a:prstGeom prst="rect">
            <a:avLst/>
          </a:prstGeom>
          <a:noFill/>
          <a:ln/>
        </p:spPr>
        <p:txBody>
          <a:bodyPr wrap="non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 và </a:t>
            </a:r>
            <a:endParaRPr lang="en-US" sz="1238" dirty="0"/>
          </a:p>
        </p:txBody>
      </p:sp>
      <p:sp>
        <p:nvSpPr>
          <p:cNvPr id="10" name="Text 6"/>
          <p:cNvSpPr/>
          <p:nvPr/>
        </p:nvSpPr>
        <p:spPr>
          <a:xfrm>
            <a:off x="657225" y="1275159"/>
            <a:ext cx="766195" cy="214313"/>
          </a:xfrm>
          <a:prstGeom prst="rect">
            <a:avLst/>
          </a:prstGeom>
          <a:noFill/>
          <a:ln/>
        </p:spPr>
        <p:txBody>
          <a:bodyPr wrap="none" lIns="0" tIns="0" rIns="0" bIns="0" rtlCol="0" anchor="ctr">
            <a:spAutoFit/>
          </a:bodyPr>
          <a:lstStyle/>
          <a:p>
            <a:pPr marL="0" indent="0">
              <a:buNone/>
            </a:pPr>
            <a:r>
              <a:rPr lang="en-US" sz="1238" b="1" dirty="0">
                <a:solidFill>
                  <a:srgbClr val="333333"/>
                </a:solidFill>
                <a:latin typeface="Noto Sans" pitchFamily="34" charset="0"/>
                <a:ea typeface="Noto Sans" pitchFamily="34" charset="-122"/>
                <a:cs typeface="Noto Sans" pitchFamily="34" charset="-120"/>
              </a:rPr>
              <a:t>sulphates</a:t>
            </a:r>
            <a:endParaRPr lang="en-US" sz="1238" dirty="0"/>
          </a:p>
        </p:txBody>
      </p:sp>
      <p:sp>
        <p:nvSpPr>
          <p:cNvPr id="11" name="Text 7"/>
          <p:cNvSpPr/>
          <p:nvPr/>
        </p:nvSpPr>
        <p:spPr>
          <a:xfrm>
            <a:off x="1423420" y="1275159"/>
            <a:ext cx="2884429" cy="214313"/>
          </a:xfrm>
          <a:prstGeom prst="rect">
            <a:avLst/>
          </a:prstGeom>
          <a:noFill/>
          <a:ln/>
        </p:spPr>
        <p:txBody>
          <a:bodyPr wrap="non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 có ảnh hưởng lớn nhất đến chất lượng </a:t>
            </a:r>
            <a:endParaRPr lang="en-US" sz="1238" dirty="0"/>
          </a:p>
        </p:txBody>
      </p:sp>
      <p:sp>
        <p:nvSpPr>
          <p:cNvPr id="12" name="Text 8"/>
          <p:cNvSpPr/>
          <p:nvPr/>
        </p:nvSpPr>
        <p:spPr>
          <a:xfrm>
            <a:off x="657225" y="1510903"/>
            <a:ext cx="1042485" cy="214313"/>
          </a:xfrm>
          <a:prstGeom prst="rect">
            <a:avLst/>
          </a:prstGeom>
          <a:noFill/>
          <a:ln/>
        </p:spPr>
        <p:txBody>
          <a:bodyPr wrap="non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rượu vang đỏ.</a:t>
            </a:r>
            <a:endParaRPr lang="en-US" sz="1238" dirty="0"/>
          </a:p>
        </p:txBody>
      </p:sp>
      <p:pic>
        <p:nvPicPr>
          <p:cNvPr id="13" name="Image 2" descr="preencoded.png"/>
          <p:cNvPicPr>
            <a:picLocks noChangeAspect="1"/>
          </p:cNvPicPr>
          <p:nvPr/>
        </p:nvPicPr>
        <p:blipFill>
          <a:blip r:embed="rId4"/>
          <a:stretch>
            <a:fillRect/>
          </a:stretch>
        </p:blipFill>
        <p:spPr>
          <a:xfrm>
            <a:off x="428625" y="1878806"/>
            <a:ext cx="157163" cy="157163"/>
          </a:xfrm>
          <a:prstGeom prst="rect">
            <a:avLst/>
          </a:prstGeom>
        </p:spPr>
      </p:pic>
      <p:sp>
        <p:nvSpPr>
          <p:cNvPr id="14" name="Text 9"/>
          <p:cNvSpPr/>
          <p:nvPr/>
        </p:nvSpPr>
        <p:spPr>
          <a:xfrm>
            <a:off x="657225" y="1853803"/>
            <a:ext cx="3020216" cy="214313"/>
          </a:xfrm>
          <a:prstGeom prst="rect">
            <a:avLst/>
          </a:prstGeom>
          <a:noFill/>
          <a:ln/>
        </p:spPr>
        <p:txBody>
          <a:bodyPr wrap="non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Mô hình cây quyết định đạt độ chính xác </a:t>
            </a:r>
            <a:endParaRPr lang="en-US" sz="1238" dirty="0"/>
          </a:p>
        </p:txBody>
      </p:sp>
      <p:sp>
        <p:nvSpPr>
          <p:cNvPr id="15" name="Text 10"/>
          <p:cNvSpPr/>
          <p:nvPr/>
        </p:nvSpPr>
        <p:spPr>
          <a:xfrm>
            <a:off x="3677441" y="1853803"/>
            <a:ext cx="545995" cy="214313"/>
          </a:xfrm>
          <a:prstGeom prst="rect">
            <a:avLst/>
          </a:prstGeom>
          <a:noFill/>
          <a:ln/>
        </p:spPr>
        <p:txBody>
          <a:bodyPr wrap="none" lIns="0" tIns="0" rIns="0" bIns="0" rtlCol="0" anchor="ctr">
            <a:spAutoFit/>
          </a:bodyPr>
          <a:lstStyle/>
          <a:p>
            <a:pPr marL="0" indent="0">
              <a:buNone/>
            </a:pPr>
            <a:r>
              <a:rPr lang="en-US" sz="1238" b="1" dirty="0">
                <a:solidFill>
                  <a:srgbClr val="333333"/>
                </a:solidFill>
                <a:latin typeface="Noto Sans" pitchFamily="34" charset="0"/>
                <a:ea typeface="Noto Sans" pitchFamily="34" charset="-122"/>
                <a:cs typeface="Noto Sans" pitchFamily="34" charset="-120"/>
              </a:rPr>
              <a:t>60.62%</a:t>
            </a:r>
            <a:endParaRPr lang="en-US" sz="1238" dirty="0"/>
          </a:p>
        </p:txBody>
      </p:sp>
      <p:sp>
        <p:nvSpPr>
          <p:cNvPr id="16" name="Text 11"/>
          <p:cNvSpPr/>
          <p:nvPr/>
        </p:nvSpPr>
        <p:spPr>
          <a:xfrm>
            <a:off x="4223435" y="1853803"/>
            <a:ext cx="42137" cy="214313"/>
          </a:xfrm>
          <a:prstGeom prst="rect">
            <a:avLst/>
          </a:prstGeom>
          <a:noFill/>
          <a:ln/>
        </p:spPr>
        <p:txBody>
          <a:bodyPr wrap="non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 </a:t>
            </a:r>
            <a:endParaRPr lang="en-US" sz="1238" dirty="0"/>
          </a:p>
        </p:txBody>
      </p:sp>
      <p:sp>
        <p:nvSpPr>
          <p:cNvPr id="17" name="Text 12"/>
          <p:cNvSpPr/>
          <p:nvPr/>
        </p:nvSpPr>
        <p:spPr>
          <a:xfrm>
            <a:off x="657225" y="2089547"/>
            <a:ext cx="3598552" cy="214313"/>
          </a:xfrm>
          <a:prstGeom prst="rect">
            <a:avLst/>
          </a:prstGeom>
          <a:noFill/>
          <a:ln/>
        </p:spPr>
        <p:txBody>
          <a:bodyPr wrap="non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nhưng gặp khó khăn với các lớp thiểu số (3, 4, 8).</a:t>
            </a:r>
            <a:endParaRPr lang="en-US" sz="1238" dirty="0"/>
          </a:p>
        </p:txBody>
      </p:sp>
      <p:pic>
        <p:nvPicPr>
          <p:cNvPr id="18" name="Image 3" descr="preencoded.png"/>
          <p:cNvPicPr>
            <a:picLocks noChangeAspect="1"/>
          </p:cNvPicPr>
          <p:nvPr/>
        </p:nvPicPr>
        <p:blipFill>
          <a:blip r:embed="rId4"/>
          <a:stretch>
            <a:fillRect/>
          </a:stretch>
        </p:blipFill>
        <p:spPr>
          <a:xfrm>
            <a:off x="428625" y="2457450"/>
            <a:ext cx="157163" cy="157163"/>
          </a:xfrm>
          <a:prstGeom prst="rect">
            <a:avLst/>
          </a:prstGeom>
        </p:spPr>
      </p:pic>
      <p:sp>
        <p:nvSpPr>
          <p:cNvPr id="19" name="Text 13"/>
          <p:cNvSpPr/>
          <p:nvPr/>
        </p:nvSpPr>
        <p:spPr>
          <a:xfrm>
            <a:off x="657225" y="2432447"/>
            <a:ext cx="3163370" cy="214313"/>
          </a:xfrm>
          <a:prstGeom prst="rect">
            <a:avLst/>
          </a:prstGeom>
          <a:noFill/>
          <a:ln/>
        </p:spPr>
        <p:txBody>
          <a:bodyPr wrap="non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Mô hình hồi quy tuyến tính giải thích được </a:t>
            </a:r>
            <a:endParaRPr lang="en-US" sz="1238" dirty="0"/>
          </a:p>
        </p:txBody>
      </p:sp>
      <p:sp>
        <p:nvSpPr>
          <p:cNvPr id="20" name="Text 14"/>
          <p:cNvSpPr/>
          <p:nvPr/>
        </p:nvSpPr>
        <p:spPr>
          <a:xfrm>
            <a:off x="3820595" y="2432447"/>
            <a:ext cx="545995" cy="214313"/>
          </a:xfrm>
          <a:prstGeom prst="rect">
            <a:avLst/>
          </a:prstGeom>
          <a:noFill/>
          <a:ln/>
        </p:spPr>
        <p:txBody>
          <a:bodyPr wrap="none" lIns="0" tIns="0" rIns="0" bIns="0" rtlCol="0" anchor="ctr">
            <a:spAutoFit/>
          </a:bodyPr>
          <a:lstStyle/>
          <a:p>
            <a:pPr marL="0" indent="0">
              <a:buNone/>
            </a:pPr>
            <a:r>
              <a:rPr lang="en-US" sz="1238" b="1" dirty="0">
                <a:solidFill>
                  <a:srgbClr val="333333"/>
                </a:solidFill>
                <a:latin typeface="Noto Sans" pitchFamily="34" charset="0"/>
                <a:ea typeface="Noto Sans" pitchFamily="34" charset="-122"/>
                <a:cs typeface="Noto Sans" pitchFamily="34" charset="-120"/>
              </a:rPr>
              <a:t>40.32%</a:t>
            </a:r>
            <a:endParaRPr lang="en-US" sz="1238" dirty="0"/>
          </a:p>
        </p:txBody>
      </p:sp>
      <p:sp>
        <p:nvSpPr>
          <p:cNvPr id="21" name="Text 15"/>
          <p:cNvSpPr/>
          <p:nvPr/>
        </p:nvSpPr>
        <p:spPr>
          <a:xfrm>
            <a:off x="657225" y="2668191"/>
            <a:ext cx="2845277" cy="214313"/>
          </a:xfrm>
          <a:prstGeom prst="rect">
            <a:avLst/>
          </a:prstGeom>
          <a:noFill/>
          <a:ln/>
        </p:spPr>
        <p:txBody>
          <a:bodyPr wrap="non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 sự biến động của chất lượng rượu (R²).</a:t>
            </a:r>
            <a:endParaRPr lang="en-US" sz="1238" dirty="0"/>
          </a:p>
        </p:txBody>
      </p:sp>
      <p:sp>
        <p:nvSpPr>
          <p:cNvPr id="22" name="Text 16"/>
          <p:cNvSpPr/>
          <p:nvPr/>
        </p:nvSpPr>
        <p:spPr>
          <a:xfrm>
            <a:off x="428625" y="3107531"/>
            <a:ext cx="4000500" cy="300038"/>
          </a:xfrm>
          <a:prstGeom prst="rect">
            <a:avLst/>
          </a:prstGeom>
          <a:noFill/>
          <a:ln/>
        </p:spPr>
        <p:txBody>
          <a:bodyPr wrap="none" lIns="0" tIns="0" rIns="0" bIns="0" rtlCol="0" anchor="ctr">
            <a:spAutoFit/>
          </a:bodyPr>
          <a:lstStyle/>
          <a:p>
            <a:pPr marL="0" indent="0">
              <a:buNone/>
            </a:pPr>
            <a:r>
              <a:rPr lang="en-US" sz="1575" b="1" dirty="0">
                <a:solidFill>
                  <a:srgbClr val="8E0000"/>
                </a:solidFill>
                <a:latin typeface="Noto Sans" pitchFamily="34" charset="0"/>
                <a:ea typeface="Noto Sans" pitchFamily="34" charset="-122"/>
                <a:cs typeface="Noto Sans" pitchFamily="34" charset="-120"/>
              </a:rPr>
              <a:t>Hướng phát triển</a:t>
            </a:r>
            <a:endParaRPr lang="en-US" sz="1575" dirty="0"/>
          </a:p>
        </p:txBody>
      </p:sp>
      <p:pic>
        <p:nvPicPr>
          <p:cNvPr id="23" name="Image 4" descr="preencoded.png"/>
          <p:cNvPicPr>
            <a:picLocks noChangeAspect="1"/>
          </p:cNvPicPr>
          <p:nvPr/>
        </p:nvPicPr>
        <p:blipFill>
          <a:blip r:embed="rId5"/>
          <a:stretch>
            <a:fillRect/>
          </a:stretch>
        </p:blipFill>
        <p:spPr>
          <a:xfrm>
            <a:off x="428625" y="3586163"/>
            <a:ext cx="137517" cy="157163"/>
          </a:xfrm>
          <a:prstGeom prst="rect">
            <a:avLst/>
          </a:prstGeom>
        </p:spPr>
      </p:pic>
      <p:sp>
        <p:nvSpPr>
          <p:cNvPr id="24" name="Text 17"/>
          <p:cNvSpPr/>
          <p:nvPr/>
        </p:nvSpPr>
        <p:spPr>
          <a:xfrm>
            <a:off x="637580" y="3550444"/>
            <a:ext cx="3791545" cy="471488"/>
          </a:xfrm>
          <a:prstGeom prst="rect">
            <a:avLst/>
          </a:prstGeom>
          <a:noFill/>
          <a:ln/>
        </p:spPr>
        <p:txBody>
          <a:bodyPr wrap="squar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Áp dụng kỹ thuật xử lý dữ liệu không cân bằng (oversampling/undersampling).</a:t>
            </a:r>
            <a:endParaRPr lang="en-US" sz="1238" dirty="0"/>
          </a:p>
        </p:txBody>
      </p:sp>
      <p:pic>
        <p:nvPicPr>
          <p:cNvPr id="25" name="Image 5" descr="preencoded.png"/>
          <p:cNvPicPr>
            <a:picLocks noChangeAspect="1"/>
          </p:cNvPicPr>
          <p:nvPr/>
        </p:nvPicPr>
        <p:blipFill>
          <a:blip r:embed="rId5"/>
          <a:stretch>
            <a:fillRect/>
          </a:stretch>
        </p:blipFill>
        <p:spPr>
          <a:xfrm>
            <a:off x="428625" y="4164806"/>
            <a:ext cx="137517" cy="157163"/>
          </a:xfrm>
          <a:prstGeom prst="rect">
            <a:avLst/>
          </a:prstGeom>
        </p:spPr>
      </p:pic>
      <p:sp>
        <p:nvSpPr>
          <p:cNvPr id="26" name="Text 18"/>
          <p:cNvSpPr/>
          <p:nvPr/>
        </p:nvSpPr>
        <p:spPr>
          <a:xfrm>
            <a:off x="637580" y="4129088"/>
            <a:ext cx="3791545" cy="471488"/>
          </a:xfrm>
          <a:prstGeom prst="rect">
            <a:avLst/>
          </a:prstGeom>
          <a:noFill/>
          <a:ln/>
        </p:spPr>
        <p:txBody>
          <a:bodyPr wrap="squar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Thử nghiệm các mô hình nâng cao: Random Forest, Gradient Boosting, SVR.</a:t>
            </a:r>
            <a:endParaRPr lang="en-US" sz="1238" dirty="0"/>
          </a:p>
        </p:txBody>
      </p:sp>
      <p:pic>
        <p:nvPicPr>
          <p:cNvPr id="27" name="Image 6" descr="preencoded.png"/>
          <p:cNvPicPr>
            <a:picLocks noChangeAspect="1"/>
          </p:cNvPicPr>
          <p:nvPr/>
        </p:nvPicPr>
        <p:blipFill>
          <a:blip r:embed="rId5"/>
          <a:stretch>
            <a:fillRect/>
          </a:stretch>
        </p:blipFill>
        <p:spPr>
          <a:xfrm>
            <a:off x="428625" y="4743450"/>
            <a:ext cx="137517" cy="157163"/>
          </a:xfrm>
          <a:prstGeom prst="rect">
            <a:avLst/>
          </a:prstGeom>
        </p:spPr>
      </p:pic>
      <p:sp>
        <p:nvSpPr>
          <p:cNvPr id="28" name="Text 19"/>
          <p:cNvSpPr/>
          <p:nvPr/>
        </p:nvSpPr>
        <p:spPr>
          <a:xfrm>
            <a:off x="637580" y="4707731"/>
            <a:ext cx="3791545" cy="471488"/>
          </a:xfrm>
          <a:prstGeom prst="rect">
            <a:avLst/>
          </a:prstGeom>
          <a:noFill/>
          <a:ln/>
        </p:spPr>
        <p:txBody>
          <a:bodyPr wrap="square" lIns="0" tIns="0" rIns="0" bIns="0" rtlCol="0" anchor="ctr">
            <a:spAutoFit/>
          </a:bodyPr>
          <a:lstStyle/>
          <a:p>
            <a:pPr marL="0" indent="0">
              <a:buNone/>
            </a:pPr>
            <a:r>
              <a:rPr lang="en-US" sz="1238" dirty="0">
                <a:solidFill>
                  <a:srgbClr val="333333"/>
                </a:solidFill>
                <a:latin typeface="Noto Sans" pitchFamily="34" charset="0"/>
                <a:ea typeface="Noto Sans" pitchFamily="34" charset="-122"/>
                <a:cs typeface="Noto Sans" pitchFamily="34" charset="-120"/>
              </a:rPr>
              <a:t>Kỹ thuật đặc trưng (feature engineering) và tinh chỉnh siêu tham số.</a:t>
            </a:r>
            <a:endParaRPr lang="en-US" sz="1238" dirty="0"/>
          </a:p>
        </p:txBody>
      </p:sp>
      <p:pic>
        <p:nvPicPr>
          <p:cNvPr id="29" name="Image 7" descr="preencoded.png"/>
          <p:cNvPicPr>
            <a:picLocks noChangeAspect="1"/>
          </p:cNvPicPr>
          <p:nvPr/>
        </p:nvPicPr>
        <p:blipFill>
          <a:blip r:embed="rId6"/>
          <a:stretch>
            <a:fillRect/>
          </a:stretch>
        </p:blipFill>
        <p:spPr>
          <a:xfrm>
            <a:off x="5286375" y="1428750"/>
            <a:ext cx="2857500" cy="2857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224</TotalTime>
  <Words>1038</Words>
  <Application>Microsoft Office PowerPoint</Application>
  <PresentationFormat>On-screen Show (16:9)</PresentationFormat>
  <Paragraphs>134</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Vandor Street</cp:lastModifiedBy>
  <cp:revision>2</cp:revision>
  <dcterms:created xsi:type="dcterms:W3CDTF">2025-10-02T12:36:06Z</dcterms:created>
  <dcterms:modified xsi:type="dcterms:W3CDTF">2025-10-03T08:39:31Z</dcterms:modified>
</cp:coreProperties>
</file>